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093" r:id="rId1"/>
  </p:sldMasterIdLst>
  <p:notesMasterIdLst>
    <p:notesMasterId r:id="rId100"/>
  </p:notesMasterIdLst>
  <p:handoutMasterIdLst>
    <p:handoutMasterId r:id="rId101"/>
  </p:handoutMasterIdLst>
  <p:sldIdLst>
    <p:sldId id="374" r:id="rId2"/>
    <p:sldId id="332" r:id="rId3"/>
    <p:sldId id="333" r:id="rId4"/>
    <p:sldId id="334" r:id="rId5"/>
    <p:sldId id="358" r:id="rId6"/>
    <p:sldId id="335" r:id="rId7"/>
    <p:sldId id="364" r:id="rId8"/>
    <p:sldId id="338" r:id="rId9"/>
    <p:sldId id="365" r:id="rId10"/>
    <p:sldId id="366" r:id="rId11"/>
    <p:sldId id="367" r:id="rId12"/>
    <p:sldId id="373" r:id="rId13"/>
    <p:sldId id="336" r:id="rId14"/>
    <p:sldId id="337" r:id="rId15"/>
    <p:sldId id="339" r:id="rId16"/>
    <p:sldId id="340" r:id="rId17"/>
    <p:sldId id="341" r:id="rId18"/>
    <p:sldId id="342" r:id="rId19"/>
    <p:sldId id="343" r:id="rId20"/>
    <p:sldId id="344" r:id="rId21"/>
    <p:sldId id="345" r:id="rId22"/>
    <p:sldId id="346" r:id="rId23"/>
    <p:sldId id="347" r:id="rId24"/>
    <p:sldId id="359" r:id="rId25"/>
    <p:sldId id="348" r:id="rId26"/>
    <p:sldId id="349" r:id="rId27"/>
    <p:sldId id="360" r:id="rId28"/>
    <p:sldId id="350" r:id="rId29"/>
    <p:sldId id="361" r:id="rId30"/>
    <p:sldId id="352" r:id="rId31"/>
    <p:sldId id="362" r:id="rId32"/>
    <p:sldId id="351" r:id="rId33"/>
    <p:sldId id="368" r:id="rId34"/>
    <p:sldId id="353" r:id="rId35"/>
    <p:sldId id="369" r:id="rId36"/>
    <p:sldId id="354" r:id="rId37"/>
    <p:sldId id="371" r:id="rId38"/>
    <p:sldId id="372" r:id="rId39"/>
    <p:sldId id="370" r:id="rId40"/>
    <p:sldId id="355" r:id="rId41"/>
    <p:sldId id="356" r:id="rId42"/>
    <p:sldId id="375" r:id="rId43"/>
    <p:sldId id="376" r:id="rId44"/>
    <p:sldId id="377" r:id="rId45"/>
    <p:sldId id="378" r:id="rId46"/>
    <p:sldId id="379" r:id="rId47"/>
    <p:sldId id="380" r:id="rId48"/>
    <p:sldId id="381" r:id="rId49"/>
    <p:sldId id="382" r:id="rId50"/>
    <p:sldId id="383" r:id="rId51"/>
    <p:sldId id="384" r:id="rId52"/>
    <p:sldId id="385" r:id="rId53"/>
    <p:sldId id="386" r:id="rId54"/>
    <p:sldId id="387" r:id="rId55"/>
    <p:sldId id="388" r:id="rId56"/>
    <p:sldId id="389" r:id="rId57"/>
    <p:sldId id="390" r:id="rId58"/>
    <p:sldId id="391" r:id="rId59"/>
    <p:sldId id="392" r:id="rId60"/>
    <p:sldId id="393" r:id="rId61"/>
    <p:sldId id="394" r:id="rId62"/>
    <p:sldId id="395" r:id="rId63"/>
    <p:sldId id="396" r:id="rId64"/>
    <p:sldId id="397" r:id="rId65"/>
    <p:sldId id="398" r:id="rId66"/>
    <p:sldId id="399" r:id="rId67"/>
    <p:sldId id="400" r:id="rId68"/>
    <p:sldId id="401" r:id="rId69"/>
    <p:sldId id="402" r:id="rId70"/>
    <p:sldId id="403" r:id="rId71"/>
    <p:sldId id="404" r:id="rId72"/>
    <p:sldId id="405" r:id="rId73"/>
    <p:sldId id="406" r:id="rId74"/>
    <p:sldId id="407" r:id="rId75"/>
    <p:sldId id="408" r:id="rId76"/>
    <p:sldId id="409" r:id="rId77"/>
    <p:sldId id="410" r:id="rId78"/>
    <p:sldId id="411" r:id="rId79"/>
    <p:sldId id="412" r:id="rId80"/>
    <p:sldId id="413" r:id="rId81"/>
    <p:sldId id="414" r:id="rId82"/>
    <p:sldId id="415" r:id="rId83"/>
    <p:sldId id="416" r:id="rId84"/>
    <p:sldId id="417" r:id="rId85"/>
    <p:sldId id="418" r:id="rId86"/>
    <p:sldId id="419" r:id="rId87"/>
    <p:sldId id="420" r:id="rId88"/>
    <p:sldId id="421" r:id="rId89"/>
    <p:sldId id="422" r:id="rId90"/>
    <p:sldId id="423" r:id="rId91"/>
    <p:sldId id="424" r:id="rId92"/>
    <p:sldId id="425" r:id="rId93"/>
    <p:sldId id="426" r:id="rId94"/>
    <p:sldId id="427" r:id="rId95"/>
    <p:sldId id="428" r:id="rId96"/>
    <p:sldId id="429" r:id="rId97"/>
    <p:sldId id="430" r:id="rId98"/>
    <p:sldId id="431" r:id="rId99"/>
  </p:sldIdLst>
  <p:sldSz cx="9144000" cy="6858000" type="screen4x3"/>
  <p:notesSz cx="7086600" cy="93726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58" autoAdjust="0"/>
    <p:restoredTop sz="94667"/>
  </p:normalViewPr>
  <p:slideViewPr>
    <p:cSldViewPr snapToGrid="0">
      <p:cViewPr varScale="1">
        <p:scale>
          <a:sx n="84" d="100"/>
          <a:sy n="84" d="100"/>
        </p:scale>
        <p:origin x="1162" y="77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xmlns="" id="{71F11CD9-AC1B-C542-AFD2-662F972728B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06738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ctr" anchorCtr="0" compatLnSpc="1">
            <a:prstTxWarp prst="textNoShape">
              <a:avLst/>
            </a:prstTxWarp>
          </a:bodyPr>
          <a:lstStyle>
            <a:lvl1pPr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xmlns="" id="{D438D7C0-6288-1E47-B81E-5C28781B85C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94150" y="0"/>
            <a:ext cx="3105150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ctr" anchorCtr="0" compatLnSpc="1">
            <a:prstTxWarp prst="textNoShape">
              <a:avLst/>
            </a:prstTxWarp>
          </a:bodyPr>
          <a:lstStyle>
            <a:lvl1pPr algn="r"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xmlns="" id="{4F0C8DF6-6467-BE43-A730-590E055612B3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39213"/>
            <a:ext cx="3106738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b" anchorCtr="0" compatLnSpc="1">
            <a:prstTxWarp prst="textNoShape">
              <a:avLst/>
            </a:prstTxWarp>
          </a:bodyPr>
          <a:lstStyle>
            <a:lvl1pPr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xmlns="" id="{661BC3FE-2EE4-3240-B00E-8C2726559531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94150" y="8939213"/>
            <a:ext cx="310515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b" anchorCtr="0" compatLnSpc="1">
            <a:prstTxWarp prst="textNoShape">
              <a:avLst/>
            </a:prstTxWarp>
          </a:bodyPr>
          <a:lstStyle>
            <a:lvl1pPr algn="r" defTabSz="890588">
              <a:defRPr sz="1100">
                <a:latin typeface="Helvetica" pitchFamily="2" charset="0"/>
              </a:defRPr>
            </a:lvl1pPr>
          </a:lstStyle>
          <a:p>
            <a:pPr>
              <a:defRPr/>
            </a:pPr>
            <a:fld id="{FFFBBBBF-8BC8-4E37-B509-65EB2F23007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70059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xmlns="" id="{1CA66058-CB98-0649-90B5-CCDFB2BDA93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>
            <a:lvl1pPr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xmlns="" id="{9A01FBFB-4623-F84F-8147-A465333D542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16375" y="0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>
            <a:lvl1pPr algn="r"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xmlns="" id="{779036B5-ADD9-4238-9FD6-8A24FE93F7C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0150" y="704850"/>
            <a:ext cx="4687888" cy="35147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xmlns="" id="{D43FE0D4-EC38-9045-82DF-3C1463D48C1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4563" y="4452938"/>
            <a:ext cx="5197475" cy="421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xmlns="" id="{71A15936-C650-B84E-8492-C4DE86D2DCB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05875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b" anchorCtr="0" compatLnSpc="1">
            <a:prstTxWarp prst="textNoShape">
              <a:avLst/>
            </a:prstTxWarp>
          </a:bodyPr>
          <a:lstStyle>
            <a:lvl1pPr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xmlns="" id="{C0245F58-33FF-F144-B163-F17D285565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6375" y="8905875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b" anchorCtr="0" compatLnSpc="1">
            <a:prstTxWarp prst="textNoShape">
              <a:avLst/>
            </a:prstTxWarp>
          </a:bodyPr>
          <a:lstStyle>
            <a:lvl1pPr algn="r" defTabSz="939800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302841D2-82CE-4D2C-AC23-7155FD278E1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652153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0973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>
            <a:extLst>
              <a:ext uri="{FF2B5EF4-FFF2-40B4-BE49-F238E27FC236}">
                <a16:creationId xmlns:a16="http://schemas.microsoft.com/office/drawing/2014/main" xmlns="" id="{BD605AD3-1939-4F2C-B653-56EB845D0A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5C39858-98BC-4B9A-B2D0-A8C296E28CB0}" type="slidenum">
              <a:rPr lang="en-US" altLang="en-US" sz="1300" smtClean="0">
                <a:latin typeface="Helvetica" panose="020B0604020202020204" pitchFamily="34" charset="0"/>
              </a:rPr>
              <a:pPr/>
              <a:t>13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xmlns="" id="{8F0B4FB4-AE27-4782-B578-AE56CBF52C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xmlns="" id="{66F9DFF8-6602-4353-9EE1-4F5CE84A51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98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>
            <a:extLst>
              <a:ext uri="{FF2B5EF4-FFF2-40B4-BE49-F238E27FC236}">
                <a16:creationId xmlns:a16="http://schemas.microsoft.com/office/drawing/2014/main" xmlns="" id="{B9A1E58B-FC87-4BA0-A744-1D17757A6B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AB51C17-02EF-4A81-8B55-0082E7C16BAB}" type="slidenum">
              <a:rPr lang="en-US" altLang="en-US" sz="1300" smtClean="0">
                <a:latin typeface="Helvetica" panose="020B0604020202020204" pitchFamily="34" charset="0"/>
              </a:rPr>
              <a:pPr/>
              <a:t>14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xmlns="" id="{EF77937A-6685-46DF-B772-D7D4AECED0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xmlns="" id="{70FF0DD3-A38C-48D9-AF43-FA63FE97CB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968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>
            <a:extLst>
              <a:ext uri="{FF2B5EF4-FFF2-40B4-BE49-F238E27FC236}">
                <a16:creationId xmlns:a16="http://schemas.microsoft.com/office/drawing/2014/main" xmlns="" id="{136DFEA7-C36C-42C1-B567-1EA61D6A2F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891037B-5D96-42AF-9A59-DC8F0F0BC273}" type="slidenum">
              <a:rPr lang="en-US" altLang="en-US" sz="1300" smtClean="0">
                <a:latin typeface="Helvetica" panose="020B0604020202020204" pitchFamily="34" charset="0"/>
              </a:rPr>
              <a:pPr/>
              <a:t>16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xmlns="" id="{A912FA86-2F35-467F-8200-B58B0320B5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xmlns="" id="{565A6BE4-D73E-4BD5-B635-15ED414E62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988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>
            <a:extLst>
              <a:ext uri="{FF2B5EF4-FFF2-40B4-BE49-F238E27FC236}">
                <a16:creationId xmlns:a16="http://schemas.microsoft.com/office/drawing/2014/main" xmlns="" id="{747A3C1C-6E29-43B9-A80D-2D3084CAE5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8CB2AE4-6220-4AF6-80F6-B5EB015BFA72}" type="slidenum">
              <a:rPr lang="en-US" altLang="en-US" sz="1300" smtClean="0">
                <a:latin typeface="Helvetica" panose="020B0604020202020204" pitchFamily="34" charset="0"/>
              </a:rPr>
              <a:pPr/>
              <a:t>17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xmlns="" id="{B063748B-7419-4B9E-9D0F-673698D22F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xmlns="" id="{103C932D-42DD-44DF-BF94-137A0893E0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3451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>
            <a:extLst>
              <a:ext uri="{FF2B5EF4-FFF2-40B4-BE49-F238E27FC236}">
                <a16:creationId xmlns:a16="http://schemas.microsoft.com/office/drawing/2014/main" xmlns="" id="{E9367072-890D-4FC0-9D3E-E54EBE1866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CDFF574-09AE-46F9-8FD7-639A9996326F}" type="slidenum">
              <a:rPr lang="en-US" altLang="en-US" sz="1300" smtClean="0">
                <a:latin typeface="Helvetica" panose="020B0604020202020204" pitchFamily="34" charset="0"/>
              </a:rPr>
              <a:pPr/>
              <a:t>18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xmlns="" id="{95A6E07E-7FE8-44FF-8A05-E4B101F63E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xmlns="" id="{B53CB9C4-A6B3-4121-A329-2ED48A0FB6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426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>
            <a:extLst>
              <a:ext uri="{FF2B5EF4-FFF2-40B4-BE49-F238E27FC236}">
                <a16:creationId xmlns:a16="http://schemas.microsoft.com/office/drawing/2014/main" xmlns="" id="{A8FF5E5B-7101-4CD1-B62C-B7BC5BA155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5B67219-1C93-4D0A-8BAE-B52FE0621E01}" type="slidenum">
              <a:rPr lang="en-US" altLang="en-US" sz="1300" smtClean="0">
                <a:latin typeface="Helvetica" panose="020B0604020202020204" pitchFamily="34" charset="0"/>
              </a:rPr>
              <a:pPr/>
              <a:t>19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xmlns="" id="{4E5B7F28-425C-44CF-8487-5BC53A6CD3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xmlns="" id="{B012F251-8E9E-4F8D-B346-424A112557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4619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>
            <a:extLst>
              <a:ext uri="{FF2B5EF4-FFF2-40B4-BE49-F238E27FC236}">
                <a16:creationId xmlns:a16="http://schemas.microsoft.com/office/drawing/2014/main" xmlns="" id="{334DB2B7-D66F-4C66-8AB5-15E5DECBF4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C7DD8D4-6E96-4D98-9208-0B87B1F02EC5}" type="slidenum">
              <a:rPr lang="en-US" altLang="en-US" sz="1300" smtClean="0">
                <a:latin typeface="Helvetica" panose="020B0604020202020204" pitchFamily="34" charset="0"/>
              </a:rPr>
              <a:pPr/>
              <a:t>20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xmlns="" id="{1F69A33A-AAC3-44B2-BF5A-55487C9A90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xmlns="" id="{D5C53B14-4320-4673-9DF6-EDCF763D82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728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>
            <a:extLst>
              <a:ext uri="{FF2B5EF4-FFF2-40B4-BE49-F238E27FC236}">
                <a16:creationId xmlns:a16="http://schemas.microsoft.com/office/drawing/2014/main" xmlns="" id="{E92F4D9A-006B-40F4-B5C6-0D45AE1CA8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3F5FCD8-1A32-46A6-8FA9-243B4B7355B6}" type="slidenum">
              <a:rPr lang="en-US" altLang="en-US" sz="1300" smtClean="0">
                <a:latin typeface="Helvetica" panose="020B0604020202020204" pitchFamily="34" charset="0"/>
              </a:rPr>
              <a:pPr/>
              <a:t>21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xmlns="" id="{5AC29156-B98A-4F26-A2D1-485651491B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xmlns="" id="{00993E78-5C47-415D-ADE7-37857F6917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5869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>
            <a:extLst>
              <a:ext uri="{FF2B5EF4-FFF2-40B4-BE49-F238E27FC236}">
                <a16:creationId xmlns:a16="http://schemas.microsoft.com/office/drawing/2014/main" xmlns="" id="{1C476484-38A6-49AB-8E35-48EE2536AF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FFA7CCC-62CB-4415-AE7C-F1D4BAF3DA20}" type="slidenum">
              <a:rPr lang="en-US" altLang="en-US" sz="1300" smtClean="0">
                <a:latin typeface="Helvetica" panose="020B0604020202020204" pitchFamily="34" charset="0"/>
              </a:rPr>
              <a:pPr/>
              <a:t>22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xmlns="" id="{BC081410-D8A5-4C2A-BF7E-8D3F3445E4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xmlns="" id="{D5EA7D96-E24B-4813-B8A5-45DD592402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0549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>
            <a:extLst>
              <a:ext uri="{FF2B5EF4-FFF2-40B4-BE49-F238E27FC236}">
                <a16:creationId xmlns:a16="http://schemas.microsoft.com/office/drawing/2014/main" xmlns="" id="{210D54DE-B5CC-409B-8B91-9D6A9DC3FA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16A2360-1AC0-418F-8DEF-ED0408F667ED}" type="slidenum">
              <a:rPr lang="en-US" altLang="en-US" sz="1300" smtClean="0">
                <a:latin typeface="Helvetica" panose="020B0604020202020204" pitchFamily="34" charset="0"/>
              </a:rPr>
              <a:pPr/>
              <a:t>23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xmlns="" id="{A05BDC6C-A094-4FFA-A17B-FF4FA5A0B7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xmlns="" id="{1DB10837-BD94-4678-90CF-312F82D9E2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53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>
            <a:extLst>
              <a:ext uri="{FF2B5EF4-FFF2-40B4-BE49-F238E27FC236}">
                <a16:creationId xmlns:a16="http://schemas.microsoft.com/office/drawing/2014/main" xmlns="" id="{4D796343-F2C6-41D1-AC37-43C10B5EF8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1F0AFAE-FA20-4437-830A-0F0A930521E5}" type="slidenum">
              <a:rPr lang="en-US" altLang="en-US" sz="1300" smtClean="0">
                <a:latin typeface="Helvetica" panose="020B0604020202020204" pitchFamily="34" charset="0"/>
              </a:rPr>
              <a:pPr/>
              <a:t>2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xmlns="" id="{90292C2D-7EEB-40BD-B317-7EF9385AEB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xmlns="" id="{393EA60A-DD78-4053-9698-3B0E52BC78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3697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>
            <a:extLst>
              <a:ext uri="{FF2B5EF4-FFF2-40B4-BE49-F238E27FC236}">
                <a16:creationId xmlns:a16="http://schemas.microsoft.com/office/drawing/2014/main" xmlns="" id="{3476707D-C474-4D95-898C-65B285BBDE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CA8B9A4-C219-41BB-B4BE-039AF1D8DD98}" type="slidenum">
              <a:rPr lang="en-US" altLang="en-US" sz="1300" smtClean="0">
                <a:latin typeface="Helvetica" panose="020B0604020202020204" pitchFamily="34" charset="0"/>
              </a:rPr>
              <a:pPr/>
              <a:t>24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xmlns="" id="{B8764EAA-C1D7-48B4-B5B2-ECE43AF5C6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xmlns="" id="{446ED580-944C-4F49-98E0-FD3CB2FEAD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2488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>
            <a:extLst>
              <a:ext uri="{FF2B5EF4-FFF2-40B4-BE49-F238E27FC236}">
                <a16:creationId xmlns:a16="http://schemas.microsoft.com/office/drawing/2014/main" xmlns="" id="{E7FF55E0-D12B-4CCF-BA66-0A16AFC8A5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7414D0A-E16E-419E-99B7-FE89FC41B14F}" type="slidenum">
              <a:rPr lang="en-US" altLang="en-US" sz="1300" smtClean="0">
                <a:latin typeface="Helvetica" panose="020B0604020202020204" pitchFamily="34" charset="0"/>
              </a:rPr>
              <a:pPr/>
              <a:t>30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xmlns="" id="{3F50F4F1-5E37-4266-9D12-FF15C7365E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xmlns="" id="{493BCC06-45DB-4122-A909-C7FFB13175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2412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>
            <a:extLst>
              <a:ext uri="{FF2B5EF4-FFF2-40B4-BE49-F238E27FC236}">
                <a16:creationId xmlns:a16="http://schemas.microsoft.com/office/drawing/2014/main" xmlns="" id="{D4E57D3E-1B87-47B5-9A28-1499EB01A9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7DAA4BA-5753-496D-9B4A-DD5800ADC22F}" type="slidenum">
              <a:rPr lang="en-US" altLang="en-US" sz="1300" smtClean="0">
                <a:latin typeface="Helvetica" panose="020B0604020202020204" pitchFamily="34" charset="0"/>
              </a:rPr>
              <a:pPr/>
              <a:t>31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xmlns="" id="{A5BA489C-EEA6-4216-B6A8-EC10950C17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xmlns="" id="{574A9A04-532D-42C3-98CE-556251E76F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365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>
            <a:extLst>
              <a:ext uri="{FF2B5EF4-FFF2-40B4-BE49-F238E27FC236}">
                <a16:creationId xmlns:a16="http://schemas.microsoft.com/office/drawing/2014/main" xmlns="" id="{9B997F75-A222-4979-B18A-3BBC87C200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FF0D09E-737B-4477-A68C-CFA4D46BC8B3}" type="slidenum">
              <a:rPr lang="en-US" altLang="en-US" sz="1300" smtClean="0">
                <a:latin typeface="Helvetica" panose="020B0604020202020204" pitchFamily="34" charset="0"/>
              </a:rPr>
              <a:pPr/>
              <a:t>32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xmlns="" id="{146586BF-A3DE-4249-8240-5BCA6139AA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xmlns="" id="{6735BF4A-6AA3-4872-9C09-8292B5C38B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3618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>
            <a:extLst>
              <a:ext uri="{FF2B5EF4-FFF2-40B4-BE49-F238E27FC236}">
                <a16:creationId xmlns:a16="http://schemas.microsoft.com/office/drawing/2014/main" xmlns="" id="{2FA5FEF7-3E99-424A-815A-99C396A7B6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29E98FB-3206-40B1-B7FC-22803B621C1E}" type="slidenum">
              <a:rPr lang="en-US" altLang="en-US" sz="1300" smtClean="0">
                <a:latin typeface="Helvetica" panose="020B0604020202020204" pitchFamily="34" charset="0"/>
              </a:rPr>
              <a:pPr/>
              <a:t>33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xmlns="" id="{B7423F34-8297-47E7-BF7D-AC7C199847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xmlns="" id="{2C7BA516-E844-42B0-B0E0-635FEB2977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5419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>
            <a:extLst>
              <a:ext uri="{FF2B5EF4-FFF2-40B4-BE49-F238E27FC236}">
                <a16:creationId xmlns:a16="http://schemas.microsoft.com/office/drawing/2014/main" xmlns="" id="{6DE22DBF-A199-4170-871F-4E044887EC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3B375B-87CB-46F9-9388-73F7A492A17D}" type="slidenum">
              <a:rPr lang="en-US" altLang="en-US" sz="1300" smtClean="0">
                <a:latin typeface="Helvetica" panose="020B0604020202020204" pitchFamily="34" charset="0"/>
              </a:rPr>
              <a:pPr/>
              <a:t>34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63490" name="Rectangle 2">
            <a:extLst>
              <a:ext uri="{FF2B5EF4-FFF2-40B4-BE49-F238E27FC236}">
                <a16:creationId xmlns:a16="http://schemas.microsoft.com/office/drawing/2014/main" xmlns="" id="{A81A630D-E927-4DCF-A529-D87BC6F46B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xmlns="" id="{60C6EDB6-A1FB-4CDF-A76D-D179F08F90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919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>
            <a:extLst>
              <a:ext uri="{FF2B5EF4-FFF2-40B4-BE49-F238E27FC236}">
                <a16:creationId xmlns:a16="http://schemas.microsoft.com/office/drawing/2014/main" xmlns="" id="{DC5C26EC-E68C-4492-A9CA-C07B410E3C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EE6E197-47A0-41B5-84A1-628D96B76292}" type="slidenum">
              <a:rPr lang="en-US" altLang="en-US" sz="1300" smtClean="0">
                <a:latin typeface="Helvetica" panose="020B0604020202020204" pitchFamily="34" charset="0"/>
              </a:rPr>
              <a:pPr/>
              <a:t>36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66562" name="Rectangle 2">
            <a:extLst>
              <a:ext uri="{FF2B5EF4-FFF2-40B4-BE49-F238E27FC236}">
                <a16:creationId xmlns:a16="http://schemas.microsoft.com/office/drawing/2014/main" xmlns="" id="{460E72AF-9ED1-4F61-BCAA-B33D5CBD1D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xmlns="" id="{D223A6E4-3051-4033-AE66-F061D77B24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2446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7">
            <a:extLst>
              <a:ext uri="{FF2B5EF4-FFF2-40B4-BE49-F238E27FC236}">
                <a16:creationId xmlns:a16="http://schemas.microsoft.com/office/drawing/2014/main" xmlns="" id="{F5A9B921-39B5-41E1-9838-C7C5819CC3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7A00F89-3F2A-4931-BEF2-77A8764DC673}" type="slidenum">
              <a:rPr lang="en-US" altLang="en-US" sz="1300" smtClean="0">
                <a:latin typeface="Helvetica" panose="020B0604020202020204" pitchFamily="34" charset="0"/>
              </a:rPr>
              <a:pPr/>
              <a:t>37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68610" name="Rectangle 2">
            <a:extLst>
              <a:ext uri="{FF2B5EF4-FFF2-40B4-BE49-F238E27FC236}">
                <a16:creationId xmlns:a16="http://schemas.microsoft.com/office/drawing/2014/main" xmlns="" id="{C56A4C7C-459C-4ACC-8B72-75293AEF61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xmlns="" id="{BEB3D07F-2A56-4F9A-ADD1-24FCABDA1A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2758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>
            <a:extLst>
              <a:ext uri="{FF2B5EF4-FFF2-40B4-BE49-F238E27FC236}">
                <a16:creationId xmlns:a16="http://schemas.microsoft.com/office/drawing/2014/main" xmlns="" id="{8331ED9D-6833-4283-8B42-F72CFDAE4B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BFF6B38-0D4B-451B-9135-CC2261C2954B}" type="slidenum">
              <a:rPr lang="en-US" altLang="en-US" sz="1300" smtClean="0">
                <a:latin typeface="Helvetica" panose="020B0604020202020204" pitchFamily="34" charset="0"/>
              </a:rPr>
              <a:pPr/>
              <a:t>38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xmlns="" id="{439DC771-8E56-4E2C-92D7-96E0CA7899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xmlns="" id="{20C1BAFE-1788-4CFD-8BB3-60488652D3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2819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>
            <a:extLst>
              <a:ext uri="{FF2B5EF4-FFF2-40B4-BE49-F238E27FC236}">
                <a16:creationId xmlns:a16="http://schemas.microsoft.com/office/drawing/2014/main" xmlns="" id="{44932A1A-A5E0-4582-8848-88E9D8FE2C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E9B3FAC-CADF-409F-9A5E-2BC3FD116C6B}" type="slidenum">
              <a:rPr lang="en-US" altLang="en-US" sz="1300" smtClean="0">
                <a:latin typeface="Helvetica" panose="020B0604020202020204" pitchFamily="34" charset="0"/>
              </a:rPr>
              <a:pPr/>
              <a:t>39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xmlns="" id="{E00A515C-3C5A-4388-A085-2475C26093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xmlns="" id="{3503F7A7-17BF-452F-BB9D-8EB14D7E2A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672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>
            <a:extLst>
              <a:ext uri="{FF2B5EF4-FFF2-40B4-BE49-F238E27FC236}">
                <a16:creationId xmlns:a16="http://schemas.microsoft.com/office/drawing/2014/main" xmlns="" id="{7D44297C-F64E-4FD8-AB05-9FE446E63F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0EE27B9-A770-4F75-B804-D9E443B568A4}" type="slidenum">
              <a:rPr lang="en-US" altLang="en-US" sz="1300" smtClean="0">
                <a:latin typeface="Helvetica" panose="020B0604020202020204" pitchFamily="34" charset="0"/>
              </a:rPr>
              <a:pPr/>
              <a:t>3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xmlns="" id="{A4B90040-2BA6-4402-84E5-3577AAB930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xmlns="" id="{7C7D3491-5020-4E6A-98B6-65D151B9D1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398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>
            <a:extLst>
              <a:ext uri="{FF2B5EF4-FFF2-40B4-BE49-F238E27FC236}">
                <a16:creationId xmlns:a16="http://schemas.microsoft.com/office/drawing/2014/main" xmlns="" id="{D6E8735C-7EDD-480D-832F-973411E1E3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E84BD52-0741-4BC7-BDB7-3969E5B6391D}" type="slidenum">
              <a:rPr lang="en-US" altLang="en-US" sz="1300" smtClean="0">
                <a:latin typeface="Helvetica" panose="020B0604020202020204" pitchFamily="34" charset="0"/>
              </a:rPr>
              <a:pPr/>
              <a:t>40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xmlns="" id="{DCA8B074-C630-4FE3-A3B4-CFA1D3D0F9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xmlns="" id="{28BB4345-BB6B-40CF-A17F-0D028A2623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6812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>
            <a:extLst>
              <a:ext uri="{FF2B5EF4-FFF2-40B4-BE49-F238E27FC236}">
                <a16:creationId xmlns:a16="http://schemas.microsoft.com/office/drawing/2014/main" xmlns="" id="{F709F473-CA11-47C3-B942-BFF143D723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B51AD96-D802-4D07-9373-D48DA2CCC85A}" type="slidenum">
              <a:rPr lang="en-US" altLang="en-US" sz="1300" smtClean="0">
                <a:latin typeface="Helvetica" panose="020B0604020202020204" pitchFamily="34" charset="0"/>
              </a:rPr>
              <a:pPr/>
              <a:t>41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76802" name="Rectangle 2">
            <a:extLst>
              <a:ext uri="{FF2B5EF4-FFF2-40B4-BE49-F238E27FC236}">
                <a16:creationId xmlns:a16="http://schemas.microsoft.com/office/drawing/2014/main" xmlns="" id="{CE0D65FE-1BA4-4F37-A229-7C27076FC6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xmlns="" id="{2230C264-7A0E-4776-933A-9950B9801C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9914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>
            <a:extLst>
              <a:ext uri="{FF2B5EF4-FFF2-40B4-BE49-F238E27FC236}">
                <a16:creationId xmlns:a16="http://schemas.microsoft.com/office/drawing/2014/main" xmlns="" id="{57F0F847-6B8D-47DE-A588-A40215DC42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D02728C-218C-4710-8D02-D1F469C85E32}" type="slidenum">
              <a:rPr lang="en-US" altLang="en-US" sz="1300" smtClean="0">
                <a:latin typeface="Helvetica" panose="020B0604020202020204" pitchFamily="34" charset="0"/>
              </a:rPr>
              <a:pPr/>
              <a:t>42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xmlns="" id="{49730322-24E5-4FAE-93DA-8D9C534539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xmlns="" id="{65D93879-0AF9-4BC4-A93D-6D9ACAE843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0906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>
            <a:extLst>
              <a:ext uri="{FF2B5EF4-FFF2-40B4-BE49-F238E27FC236}">
                <a16:creationId xmlns:a16="http://schemas.microsoft.com/office/drawing/2014/main" xmlns="" id="{AB76C739-826C-422A-8B60-278FB95C6F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80AD2ED-52D0-4803-A2D7-A4C228D538B5}" type="slidenum">
              <a:rPr lang="en-US" altLang="en-US" sz="1300" smtClean="0">
                <a:latin typeface="Helvetica" panose="020B0604020202020204" pitchFamily="34" charset="0"/>
              </a:rPr>
              <a:pPr/>
              <a:t>43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xmlns="" id="{FD207306-827B-46D1-8976-96F7781A2D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xmlns="" id="{A8ED47D7-8573-425F-A7B2-71FDFC2212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8093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>
            <a:extLst>
              <a:ext uri="{FF2B5EF4-FFF2-40B4-BE49-F238E27FC236}">
                <a16:creationId xmlns:a16="http://schemas.microsoft.com/office/drawing/2014/main" xmlns="" id="{4252785C-B554-49D9-9322-81CA85969A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A30CEBB-66A6-4064-A8CA-F52A000F7EA0}" type="slidenum">
              <a:rPr lang="en-US" altLang="en-US" sz="1300" smtClean="0">
                <a:latin typeface="Helvetica" panose="020B0604020202020204" pitchFamily="34" charset="0"/>
              </a:rPr>
              <a:pPr/>
              <a:t>44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xmlns="" id="{7664C5D0-3C53-4952-B1CC-58C127F5BB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xmlns="" id="{5D4961D3-BA7C-4F32-8F11-E16E18241A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0609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xmlns="" id="{A9DF5BF9-D380-4F1E-8C81-62DBED7CE1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19CC6EB-6A1E-44E4-A1FE-D4F9975B1A0C}" type="slidenum">
              <a:rPr lang="en-US" altLang="en-US" sz="1300" smtClean="0">
                <a:latin typeface="Helvetica" panose="020B0604020202020204" pitchFamily="34" charset="0"/>
              </a:rPr>
              <a:pPr/>
              <a:t>45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xmlns="" id="{641C21F9-BB85-4EEB-B298-D7E743DB88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xmlns="" id="{CA3BE320-6DDF-4463-A0ED-10BB8B176C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3947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>
            <a:extLst>
              <a:ext uri="{FF2B5EF4-FFF2-40B4-BE49-F238E27FC236}">
                <a16:creationId xmlns:a16="http://schemas.microsoft.com/office/drawing/2014/main" xmlns="" id="{6898D962-7A00-4025-8C93-12B9EB1EDE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2B2D3FA-5ADC-4E9F-A445-8140FB7206DE}" type="slidenum">
              <a:rPr lang="en-US" altLang="en-US" sz="1300" smtClean="0">
                <a:latin typeface="Helvetica" panose="020B0604020202020204" pitchFamily="34" charset="0"/>
              </a:rPr>
              <a:pPr/>
              <a:t>47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xmlns="" id="{4840C418-F6C3-4221-8EC8-773DA7888E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xmlns="" id="{92FF5985-9A90-4B05-8A85-A7DDD69D48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9475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>
            <a:extLst>
              <a:ext uri="{FF2B5EF4-FFF2-40B4-BE49-F238E27FC236}">
                <a16:creationId xmlns:a16="http://schemas.microsoft.com/office/drawing/2014/main" xmlns="" id="{B780853B-ACD6-49B7-84A3-D0DB0EEE0C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9B165F3-AA10-48D0-A79E-6CD11187BFAE}" type="slidenum">
              <a:rPr lang="en-US" altLang="en-US" sz="1300" smtClean="0">
                <a:latin typeface="Helvetica" panose="020B0604020202020204" pitchFamily="34" charset="0"/>
              </a:rPr>
              <a:pPr/>
              <a:t>48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xmlns="" id="{14522403-AEBD-4A2B-A911-EC4167B3C5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xmlns="" id="{F1541321-7349-4521-A5DA-7C4F252746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4258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>
            <a:extLst>
              <a:ext uri="{FF2B5EF4-FFF2-40B4-BE49-F238E27FC236}">
                <a16:creationId xmlns:a16="http://schemas.microsoft.com/office/drawing/2014/main" xmlns="" id="{60039F0D-7555-40B2-A349-A2FA179290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BD50E3E-DF79-475C-BC9A-DA4EF65F8D5C}" type="slidenum">
              <a:rPr lang="en-US" altLang="en-US" sz="1300" smtClean="0">
                <a:latin typeface="Helvetica" panose="020B0604020202020204" pitchFamily="34" charset="0"/>
              </a:rPr>
              <a:pPr/>
              <a:t>49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xmlns="" id="{F5F09AA7-E97B-4326-A104-1EC9BADBB0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xmlns="" id="{B228459E-F9BF-4D49-A53D-0349B8E3C7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2160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>
            <a:extLst>
              <a:ext uri="{FF2B5EF4-FFF2-40B4-BE49-F238E27FC236}">
                <a16:creationId xmlns:a16="http://schemas.microsoft.com/office/drawing/2014/main" xmlns="" id="{40B72DB3-D86E-4B4E-8DD8-830A0D0EFF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EB20A41-B317-4D25-978A-8F343BD1C883}" type="slidenum">
              <a:rPr lang="en-US" altLang="en-US" sz="1300" smtClean="0">
                <a:latin typeface="Helvetica" panose="020B0604020202020204" pitchFamily="34" charset="0"/>
              </a:rPr>
              <a:pPr/>
              <a:t>51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xmlns="" id="{D68190ED-15E6-463E-A235-EEA9188B64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xmlns="" id="{9717014E-E94A-42D5-8A4B-AE4BB6DC5D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11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>
            <a:extLst>
              <a:ext uri="{FF2B5EF4-FFF2-40B4-BE49-F238E27FC236}">
                <a16:creationId xmlns:a16="http://schemas.microsoft.com/office/drawing/2014/main" xmlns="" id="{6B5CA1BE-F214-4A09-AD21-E2F2D06D92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B6B971B-1971-44D2-A9EE-AD65F528618A}" type="slidenum">
              <a:rPr lang="en-US" altLang="en-US" sz="1300" smtClean="0">
                <a:latin typeface="Helvetica" panose="020B0604020202020204" pitchFamily="34" charset="0"/>
              </a:rPr>
              <a:pPr/>
              <a:t>4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xmlns="" id="{4422ABD3-8729-4962-9BC3-34270C9914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xmlns="" id="{D83C6845-9146-4B91-9035-F050D63E57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8467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>
            <a:extLst>
              <a:ext uri="{FF2B5EF4-FFF2-40B4-BE49-F238E27FC236}">
                <a16:creationId xmlns:a16="http://schemas.microsoft.com/office/drawing/2014/main" xmlns="" id="{F12E28A0-B007-4BAB-AAFD-61B565AFAC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725B18D-4B67-40E2-927D-5DB890AC4580}" type="slidenum">
              <a:rPr lang="en-US" altLang="en-US" sz="1300" smtClean="0">
                <a:latin typeface="Helvetica" panose="020B0604020202020204" pitchFamily="34" charset="0"/>
              </a:rPr>
              <a:pPr/>
              <a:t>52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xmlns="" id="{15D852B7-D12B-4323-8115-DC2BFDACFF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xmlns="" id="{7CF7A29C-8847-419C-9224-18D6B2D5F0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8759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>
            <a:extLst>
              <a:ext uri="{FF2B5EF4-FFF2-40B4-BE49-F238E27FC236}">
                <a16:creationId xmlns:a16="http://schemas.microsoft.com/office/drawing/2014/main" xmlns="" id="{06ABDB3C-2685-431F-B8AA-7454C39EB2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6CA10D4-DC47-444D-B9EE-30AB3AE64D0E}" type="slidenum">
              <a:rPr lang="en-US" altLang="en-US" sz="1300" smtClean="0">
                <a:latin typeface="Helvetica" panose="020B0604020202020204" pitchFamily="34" charset="0"/>
              </a:rPr>
              <a:pPr/>
              <a:t>53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xmlns="" id="{DC931724-EFFD-4922-9A1C-F1E9B29929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xmlns="" id="{4068AE2B-1149-4699-8DCF-E6F77593B2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5237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>
            <a:extLst>
              <a:ext uri="{FF2B5EF4-FFF2-40B4-BE49-F238E27FC236}">
                <a16:creationId xmlns:a16="http://schemas.microsoft.com/office/drawing/2014/main" xmlns="" id="{59EBBF82-F3E4-4F9A-952C-61E20CC25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6EB0C7A-DF4E-4A92-A880-1D8F0FFDD226}" type="slidenum">
              <a:rPr lang="en-US" altLang="en-US" sz="1300" smtClean="0">
                <a:latin typeface="Helvetica" panose="020B0604020202020204" pitchFamily="34" charset="0"/>
              </a:rPr>
              <a:pPr/>
              <a:t>55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xmlns="" id="{6013AB3D-04F9-43B9-A5D3-EE5CC2DA25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xmlns="" id="{697490F3-3B40-46EA-8574-6332F2881F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2748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>
            <a:extLst>
              <a:ext uri="{FF2B5EF4-FFF2-40B4-BE49-F238E27FC236}">
                <a16:creationId xmlns:a16="http://schemas.microsoft.com/office/drawing/2014/main" xmlns="" id="{EA2FE77A-1436-4625-AA4C-1E30BE2543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847BFF3-4AE6-43CC-8680-66F6C405E559}" type="slidenum">
              <a:rPr lang="en-US" altLang="en-US" sz="1300" smtClean="0">
                <a:latin typeface="Helvetica" panose="020B0604020202020204" pitchFamily="34" charset="0"/>
              </a:rPr>
              <a:pPr/>
              <a:t>56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xmlns="" id="{05F7AEF4-997C-4AA1-8135-9C16F8ED99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xmlns="" id="{CE04CC85-48BD-4591-960D-C39CDCABB1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1837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>
            <a:extLst>
              <a:ext uri="{FF2B5EF4-FFF2-40B4-BE49-F238E27FC236}">
                <a16:creationId xmlns:a16="http://schemas.microsoft.com/office/drawing/2014/main" xmlns="" id="{66138338-DF29-4948-B699-AEFC363EEB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4851B20-52F9-4CD0-95AF-F45821076BDE}" type="slidenum">
              <a:rPr lang="en-US" altLang="en-US" sz="1300" smtClean="0">
                <a:latin typeface="Helvetica" panose="020B0604020202020204" pitchFamily="34" charset="0"/>
              </a:rPr>
              <a:pPr/>
              <a:t>57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xmlns="" id="{6A6C4FDE-5632-4F0F-8E37-508FF3D876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xmlns="" id="{7C75F869-CDE4-4CA0-9AC8-AAD646F3C1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1486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>
            <a:extLst>
              <a:ext uri="{FF2B5EF4-FFF2-40B4-BE49-F238E27FC236}">
                <a16:creationId xmlns:a16="http://schemas.microsoft.com/office/drawing/2014/main" xmlns="" id="{0DED662B-8157-4E5D-A948-66E2F79562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26F1548-237D-4BA2-9FAF-358DA74BAB85}" type="slidenum">
              <a:rPr lang="en-US" altLang="en-US" sz="1300" smtClean="0">
                <a:latin typeface="Helvetica" panose="020B0604020202020204" pitchFamily="34" charset="0"/>
              </a:rPr>
              <a:pPr/>
              <a:t>59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xmlns="" id="{D9A74045-6018-4A15-9009-F9AD5EB4B16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xmlns="" id="{F8D6BD87-BFA7-4210-B434-01A381D9CF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6624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>
            <a:extLst>
              <a:ext uri="{FF2B5EF4-FFF2-40B4-BE49-F238E27FC236}">
                <a16:creationId xmlns:a16="http://schemas.microsoft.com/office/drawing/2014/main" xmlns="" id="{D8AD5A9C-BBAE-47DB-822F-F5606C2EAD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F2CF5AF-178B-4492-805B-A437539FA2B1}" type="slidenum">
              <a:rPr lang="en-US" altLang="en-US" sz="1300" smtClean="0">
                <a:latin typeface="Helvetica" panose="020B0604020202020204" pitchFamily="34" charset="0"/>
              </a:rPr>
              <a:pPr/>
              <a:t>60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xmlns="" id="{C760A2D8-1073-4DAA-B072-2EC9DBC4B8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xmlns="" id="{C092E9BC-1D10-4C83-9F0A-262283B517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3045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>
            <a:extLst>
              <a:ext uri="{FF2B5EF4-FFF2-40B4-BE49-F238E27FC236}">
                <a16:creationId xmlns:a16="http://schemas.microsoft.com/office/drawing/2014/main" xmlns="" id="{9B516D21-4A36-4ABB-832E-9BADE2A0AC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90E85D1-D69D-4EDD-976E-AE09D93E37CD}" type="slidenum">
              <a:rPr lang="en-US" altLang="en-US" sz="1300" smtClean="0">
                <a:latin typeface="Helvetica" panose="020B0604020202020204" pitchFamily="34" charset="0"/>
              </a:rPr>
              <a:pPr/>
              <a:t>64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xmlns="" id="{35B6A15C-5135-43CA-8898-F7F7AC6F5C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xmlns="" id="{4B643BD2-3186-41B4-A8FB-13DF1E8DD7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2168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>
            <a:extLst>
              <a:ext uri="{FF2B5EF4-FFF2-40B4-BE49-F238E27FC236}">
                <a16:creationId xmlns:a16="http://schemas.microsoft.com/office/drawing/2014/main" xmlns="" id="{F7495C4A-95EA-4F61-A79B-1665BC9AD0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A33EAD2-1B7D-459B-AB20-7F1D105BA486}" type="slidenum">
              <a:rPr lang="en-US" altLang="en-US" sz="1300" smtClean="0">
                <a:latin typeface="Helvetica" panose="020B0604020202020204" pitchFamily="34" charset="0"/>
              </a:rPr>
              <a:pPr/>
              <a:t>66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xmlns="" id="{E3316CDB-19DD-4566-B1D5-0A598E44CF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xmlns="" id="{31D8864E-9802-4FE6-9D91-4A6E4A443B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2187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>
            <a:extLst>
              <a:ext uri="{FF2B5EF4-FFF2-40B4-BE49-F238E27FC236}">
                <a16:creationId xmlns:a16="http://schemas.microsoft.com/office/drawing/2014/main" xmlns="" id="{114C854E-752B-4F47-A6F8-0804825430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142B048-5707-4B6E-BF3E-576BD5DEE66F}" type="slidenum">
              <a:rPr lang="en-US" altLang="en-US" sz="1300" smtClean="0">
                <a:latin typeface="Helvetica" panose="020B0604020202020204" pitchFamily="34" charset="0"/>
              </a:rPr>
              <a:pPr/>
              <a:t>67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xmlns="" id="{9403CAFD-935B-49E6-90FB-5893996A32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xmlns="" id="{76A987B4-92FE-48B5-8477-65888BE791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153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xmlns="" id="{0C2F6CE6-6726-4F1C-B8DB-210D072679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914DFAC-88B2-4186-BD4C-0EC113119D01}" type="slidenum">
              <a:rPr lang="en-US" altLang="en-US" sz="1300" smtClean="0">
                <a:latin typeface="Helvetica" panose="020B0604020202020204" pitchFamily="34" charset="0"/>
              </a:rPr>
              <a:pPr/>
              <a:t>5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xmlns="" id="{D18B3591-4F56-436B-AAA9-14A983B6CC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xmlns="" id="{A22CFA24-2C09-40D9-BD35-DCDDC17524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2373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>
            <a:extLst>
              <a:ext uri="{FF2B5EF4-FFF2-40B4-BE49-F238E27FC236}">
                <a16:creationId xmlns:a16="http://schemas.microsoft.com/office/drawing/2014/main" xmlns="" id="{F9040537-70C3-4417-92B9-8134C9686D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AC87C2-C449-4F48-A842-C7FEAF69A9F9}" type="slidenum">
              <a:rPr lang="en-US" altLang="en-US" sz="1300" smtClean="0">
                <a:latin typeface="Helvetica" panose="020B0604020202020204" pitchFamily="34" charset="0"/>
              </a:rPr>
              <a:pPr/>
              <a:t>68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xmlns="" id="{63CFDD3C-956C-4934-9B34-444242BF86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xmlns="" id="{41A6479E-D870-4A03-B8B1-A8F07ACB5A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2814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>
            <a:extLst>
              <a:ext uri="{FF2B5EF4-FFF2-40B4-BE49-F238E27FC236}">
                <a16:creationId xmlns:a16="http://schemas.microsoft.com/office/drawing/2014/main" xmlns="" id="{93A34A0F-86CC-4895-923C-364255861E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A9028DE-DD95-4EBA-98E1-33E292F4E14E}" type="slidenum">
              <a:rPr lang="en-US" altLang="en-US" sz="1300" smtClean="0">
                <a:latin typeface="Helvetica" panose="020B0604020202020204" pitchFamily="34" charset="0"/>
              </a:rPr>
              <a:pPr/>
              <a:t>69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xmlns="" id="{056A68E0-857D-4AD9-B6CE-84A1D78273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xmlns="" id="{200928B6-649F-490F-832E-8A3C292610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2121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>
            <a:extLst>
              <a:ext uri="{FF2B5EF4-FFF2-40B4-BE49-F238E27FC236}">
                <a16:creationId xmlns:a16="http://schemas.microsoft.com/office/drawing/2014/main" xmlns="" id="{FB866AD8-712F-4C5E-A04E-3FDD4EF2E6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51145E3-AA98-4734-BA1A-2C7C1076AE17}" type="slidenum">
              <a:rPr lang="en-US" altLang="en-US" sz="1300" smtClean="0">
                <a:latin typeface="Helvetica" panose="020B0604020202020204" pitchFamily="34" charset="0"/>
              </a:rPr>
              <a:pPr/>
              <a:t>70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xmlns="" id="{F2C9080C-4ACC-449E-A3B1-FBBBA3E569C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xmlns="" id="{84F6EF04-106E-4809-82DA-5E1A9BE576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3153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>
            <a:extLst>
              <a:ext uri="{FF2B5EF4-FFF2-40B4-BE49-F238E27FC236}">
                <a16:creationId xmlns:a16="http://schemas.microsoft.com/office/drawing/2014/main" xmlns="" id="{90742BEE-5E7E-4F64-9365-9382526C97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432F9FD-C269-431F-A7A0-AC50D797BCC0}" type="slidenum">
              <a:rPr lang="en-US" altLang="en-US" sz="1300" smtClean="0">
                <a:latin typeface="Helvetica" panose="020B0604020202020204" pitchFamily="34" charset="0"/>
              </a:rPr>
              <a:pPr/>
              <a:t>71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xmlns="" id="{1C8CD6C5-5970-4A3B-9AFC-68CE29FAFF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xmlns="" id="{47B603DF-0AC7-49A4-948F-6C258274F6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4599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>
            <a:extLst>
              <a:ext uri="{FF2B5EF4-FFF2-40B4-BE49-F238E27FC236}">
                <a16:creationId xmlns:a16="http://schemas.microsoft.com/office/drawing/2014/main" xmlns="" id="{4FAD8FB9-C037-4BEF-B5B0-025A145B23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B05C505-6073-4D11-A420-B59BBED2D77B}" type="slidenum">
              <a:rPr lang="en-US" altLang="en-US" sz="1300" smtClean="0">
                <a:latin typeface="Helvetica" panose="020B0604020202020204" pitchFamily="34" charset="0"/>
              </a:rPr>
              <a:pPr/>
              <a:t>72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xmlns="" id="{F3DA1CEA-0ACC-48F9-91D5-48201BFEDC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xmlns="" id="{E2D69CD5-6B0C-4DC7-B8A8-8F815AA64E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7915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>
            <a:extLst>
              <a:ext uri="{FF2B5EF4-FFF2-40B4-BE49-F238E27FC236}">
                <a16:creationId xmlns:a16="http://schemas.microsoft.com/office/drawing/2014/main" xmlns="" id="{1B58A595-75DC-45FD-A75A-7AA7ABD3C8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C32F722-1D84-4A8E-A41B-0478D6590A8D}" type="slidenum">
              <a:rPr lang="en-US" altLang="en-US" sz="1300" smtClean="0">
                <a:latin typeface="Helvetica" panose="020B0604020202020204" pitchFamily="34" charset="0"/>
              </a:rPr>
              <a:pPr/>
              <a:t>73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63490" name="Rectangle 2">
            <a:extLst>
              <a:ext uri="{FF2B5EF4-FFF2-40B4-BE49-F238E27FC236}">
                <a16:creationId xmlns:a16="http://schemas.microsoft.com/office/drawing/2014/main" xmlns="" id="{CE360202-3F0B-48A8-81CC-B80B7CC0C1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xmlns="" id="{C0778457-D811-4F5D-B32A-E3126729E0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3483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>
            <a:extLst>
              <a:ext uri="{FF2B5EF4-FFF2-40B4-BE49-F238E27FC236}">
                <a16:creationId xmlns:a16="http://schemas.microsoft.com/office/drawing/2014/main" xmlns="" id="{7FCA50A3-A974-432D-A0DA-2E3B8F1D7D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199A312-AD2A-44D4-A868-6320506C5ADB}" type="slidenum">
              <a:rPr lang="en-US" altLang="en-US" sz="1300" smtClean="0">
                <a:latin typeface="Helvetica" panose="020B0604020202020204" pitchFamily="34" charset="0"/>
              </a:rPr>
              <a:pPr/>
              <a:t>74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xmlns="" id="{BC4FB69B-5BDD-4857-A54A-3D5CC66B8F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xmlns="" id="{EE79CA59-31A6-47EA-A661-C7AD282151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1206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>
            <a:extLst>
              <a:ext uri="{FF2B5EF4-FFF2-40B4-BE49-F238E27FC236}">
                <a16:creationId xmlns:a16="http://schemas.microsoft.com/office/drawing/2014/main" xmlns="" id="{A6A955F6-AC19-4CAA-844C-485DD58C26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830D098-8078-43D1-9E6D-116A0219DC17}" type="slidenum">
              <a:rPr lang="en-US" altLang="en-US" sz="1300" smtClean="0">
                <a:latin typeface="Helvetica" panose="020B0604020202020204" pitchFamily="34" charset="0"/>
              </a:rPr>
              <a:pPr/>
              <a:t>75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xmlns="" id="{D609DC57-11DA-481E-AB8D-48A0E98814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xmlns="" id="{4E761446-FE48-4609-9F87-FF6D8891C6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9036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>
            <a:extLst>
              <a:ext uri="{FF2B5EF4-FFF2-40B4-BE49-F238E27FC236}">
                <a16:creationId xmlns:a16="http://schemas.microsoft.com/office/drawing/2014/main" xmlns="" id="{9A212E97-D1A4-45C1-AC68-14A8D721AD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88F9050-5A59-4485-B29E-2AB1694A5A57}" type="slidenum">
              <a:rPr lang="en-US" altLang="en-US" sz="1300" smtClean="0">
                <a:latin typeface="Helvetica" panose="020B0604020202020204" pitchFamily="34" charset="0"/>
              </a:rPr>
              <a:pPr/>
              <a:t>76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xmlns="" id="{79FA5B1C-8702-4479-B257-106A389BD2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xmlns="" id="{D1B75A44-9127-4793-8E6D-6B382D6B89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3300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>
            <a:extLst>
              <a:ext uri="{FF2B5EF4-FFF2-40B4-BE49-F238E27FC236}">
                <a16:creationId xmlns:a16="http://schemas.microsoft.com/office/drawing/2014/main" xmlns="" id="{608CE884-B6E7-4CA4-B277-884F562535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B35020F-E041-429D-81FC-5975C3B6F50F}" type="slidenum">
              <a:rPr lang="en-US" altLang="en-US" sz="1300" smtClean="0">
                <a:latin typeface="Helvetica" panose="020B0604020202020204" pitchFamily="34" charset="0"/>
              </a:rPr>
              <a:pPr/>
              <a:t>77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xmlns="" id="{C3B89430-7016-43EC-A275-EA6278AA4A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xmlns="" id="{4D35B45C-B04D-44A5-895B-8EFD28ABD9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925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xmlns="" id="{7B89BD32-2B27-436D-8803-6790479CFA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9F55662-F288-42E5-BBFA-E755D8C21323}" type="slidenum">
              <a:rPr lang="en-US" altLang="en-US" sz="1300" smtClean="0">
                <a:latin typeface="Helvetica" panose="020B0604020202020204" pitchFamily="34" charset="0"/>
              </a:rPr>
              <a:pPr/>
              <a:t>6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xmlns="" id="{11FC86C0-1334-48B6-AB50-E76B05D110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xmlns="" id="{24337E54-5D92-4B90-BE9F-4347EB6FBA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43461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>
            <a:extLst>
              <a:ext uri="{FF2B5EF4-FFF2-40B4-BE49-F238E27FC236}">
                <a16:creationId xmlns:a16="http://schemas.microsoft.com/office/drawing/2014/main" xmlns="" id="{81FA676A-F1B0-4347-ADAC-8E9D75CC7E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811EE5C-249C-4FD0-BDF7-A0D9DFC40750}" type="slidenum">
              <a:rPr lang="en-US" altLang="en-US" sz="1300" smtClean="0">
                <a:latin typeface="Helvetica" panose="020B0604020202020204" pitchFamily="34" charset="0"/>
              </a:rPr>
              <a:pPr/>
              <a:t>78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xmlns="" id="{7F9B681C-93E8-49E0-9D48-DAEA0AE8D0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xmlns="" id="{95A3E638-B110-4AAA-9219-8D1FAA823A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15021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>
            <a:extLst>
              <a:ext uri="{FF2B5EF4-FFF2-40B4-BE49-F238E27FC236}">
                <a16:creationId xmlns:a16="http://schemas.microsoft.com/office/drawing/2014/main" xmlns="" id="{7CCA89E2-F5ED-4804-9F21-5DDE63A885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8BB4E04-5CC9-41F5-987E-CC47C69011D4}" type="slidenum">
              <a:rPr lang="en-US" altLang="en-US" sz="1300" smtClean="0">
                <a:latin typeface="Helvetica" panose="020B0604020202020204" pitchFamily="34" charset="0"/>
              </a:rPr>
              <a:pPr/>
              <a:t>79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xmlns="" id="{02F34152-74C0-4405-87A9-DC6BCC4838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xmlns="" id="{A06844B8-CF57-4F6C-A9D7-C416FD79E2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8098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>
            <a:extLst>
              <a:ext uri="{FF2B5EF4-FFF2-40B4-BE49-F238E27FC236}">
                <a16:creationId xmlns:a16="http://schemas.microsoft.com/office/drawing/2014/main" xmlns="" id="{87A5E2F1-70CE-46FC-AC85-D2A80037A0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C8EC057-F896-42F7-BCDB-CC5673F7A5DB}" type="slidenum">
              <a:rPr lang="en-US" altLang="en-US" sz="1300" smtClean="0">
                <a:latin typeface="Helvetica" panose="020B0604020202020204" pitchFamily="34" charset="0"/>
              </a:rPr>
              <a:pPr/>
              <a:t>80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xmlns="" id="{62C53045-587F-45A8-B3D4-768EAF1BA4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xmlns="" id="{FCB6E258-D4EB-48C6-A1C0-58CB045312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18438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>
            <a:extLst>
              <a:ext uri="{FF2B5EF4-FFF2-40B4-BE49-F238E27FC236}">
                <a16:creationId xmlns:a16="http://schemas.microsoft.com/office/drawing/2014/main" xmlns="" id="{942FBC75-FC3F-41E1-B035-B2DE864223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359B1DA-775E-4E0D-8693-66D101AEE2CB}" type="slidenum">
              <a:rPr lang="en-US" altLang="en-US" sz="1300" smtClean="0">
                <a:latin typeface="Helvetica" panose="020B0604020202020204" pitchFamily="34" charset="0"/>
              </a:rPr>
              <a:pPr/>
              <a:t>81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xmlns="" id="{0EEF50E6-BEF9-4210-B0DB-FA896E4E79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xmlns="" id="{83083E54-0211-4F6A-A146-4C10CD1526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91772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>
            <a:extLst>
              <a:ext uri="{FF2B5EF4-FFF2-40B4-BE49-F238E27FC236}">
                <a16:creationId xmlns:a16="http://schemas.microsoft.com/office/drawing/2014/main" xmlns="" id="{F3DB8591-2D2A-4D76-9ACC-3D88CB6428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3544599-3CBE-4558-8D3C-1AF2F3CCFF75}" type="slidenum">
              <a:rPr lang="en-US" altLang="en-US" sz="1300" smtClean="0">
                <a:latin typeface="Helvetica" panose="020B0604020202020204" pitchFamily="34" charset="0"/>
              </a:rPr>
              <a:pPr/>
              <a:t>82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xmlns="" id="{9B3FDC6F-5445-4339-A955-26DA6510C9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xmlns="" id="{03F4DACE-CC77-416B-818E-268993B07B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63704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>
            <a:extLst>
              <a:ext uri="{FF2B5EF4-FFF2-40B4-BE49-F238E27FC236}">
                <a16:creationId xmlns:a16="http://schemas.microsoft.com/office/drawing/2014/main" xmlns="" id="{1299A899-D233-4F38-90CC-01F8A6472A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10F6BB7-5454-45F6-B50F-439F5F72CCAE}" type="slidenum">
              <a:rPr lang="en-US" altLang="en-US" sz="1300" smtClean="0">
                <a:latin typeface="Helvetica" panose="020B0604020202020204" pitchFamily="34" charset="0"/>
              </a:rPr>
              <a:pPr/>
              <a:t>83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xmlns="" id="{369F88C7-A467-48EA-992E-B615D499D1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xmlns="" id="{366FA30B-04DE-4614-8803-714586F67E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9936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Slide Image Placeholder 1">
            <a:extLst>
              <a:ext uri="{FF2B5EF4-FFF2-40B4-BE49-F238E27FC236}">
                <a16:creationId xmlns:a16="http://schemas.microsoft.com/office/drawing/2014/main" xmlns="" id="{DC255564-D1E3-4417-ACB3-745F9D702C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8" name="Notes Placeholder 2">
            <a:extLst>
              <a:ext uri="{FF2B5EF4-FFF2-40B4-BE49-F238E27FC236}">
                <a16:creationId xmlns:a16="http://schemas.microsoft.com/office/drawing/2014/main" xmlns="" id="{7769B4BE-D7AC-41B2-A535-37FB15098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6019" name="Slide Number Placeholder 3">
            <a:extLst>
              <a:ext uri="{FF2B5EF4-FFF2-40B4-BE49-F238E27FC236}">
                <a16:creationId xmlns:a16="http://schemas.microsoft.com/office/drawing/2014/main" xmlns="" id="{F0C44A9E-2822-4946-8710-C23C6CEA73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A7C2F68-39A5-40CB-B104-1B1287F8624A}" type="slidenum">
              <a:rPr lang="en-US" altLang="en-US" sz="1300" smtClean="0">
                <a:latin typeface="Helvetica" panose="020B0604020202020204" pitchFamily="34" charset="0"/>
              </a:rPr>
              <a:pPr/>
              <a:t>84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56233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>
            <a:extLst>
              <a:ext uri="{FF2B5EF4-FFF2-40B4-BE49-F238E27FC236}">
                <a16:creationId xmlns:a16="http://schemas.microsoft.com/office/drawing/2014/main" xmlns="" id="{AC8EFCF9-EDA8-49E9-B08C-85CBCBBD11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786EB2A-84E2-48B1-A46E-DEFE55ADF32B}" type="slidenum">
              <a:rPr lang="en-US" altLang="en-US" sz="1300" smtClean="0">
                <a:latin typeface="Helvetica" panose="020B0604020202020204" pitchFamily="34" charset="0"/>
              </a:rPr>
              <a:pPr/>
              <a:t>85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xmlns="" id="{0C73CB7D-03A3-45BF-940E-B541819359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xmlns="" id="{33DBDE95-ACC0-42A5-99E7-0A83963379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82916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>
            <a:extLst>
              <a:ext uri="{FF2B5EF4-FFF2-40B4-BE49-F238E27FC236}">
                <a16:creationId xmlns:a16="http://schemas.microsoft.com/office/drawing/2014/main" xmlns="" id="{A4F16AC5-1534-4A29-A6F4-364662DFCC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4CB4C8D-5A25-493B-BB55-6BC2727124C8}" type="slidenum">
              <a:rPr lang="en-US" altLang="en-US" sz="1300" smtClean="0">
                <a:latin typeface="Helvetica" panose="020B0604020202020204" pitchFamily="34" charset="0"/>
              </a:rPr>
              <a:pPr/>
              <a:t>86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xmlns="" id="{0022095D-E76C-49BF-86DB-6F2F7A0BEE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xmlns="" id="{03B9E67A-E2F5-4699-B139-DDCF8F796A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7111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>
            <a:extLst>
              <a:ext uri="{FF2B5EF4-FFF2-40B4-BE49-F238E27FC236}">
                <a16:creationId xmlns:a16="http://schemas.microsoft.com/office/drawing/2014/main" xmlns="" id="{A42F0CD7-2479-4D9C-A046-A46C6D44B6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947992E-C80F-4B5B-B9C5-0225616B4BDF}" type="slidenum">
              <a:rPr lang="en-US" altLang="en-US" sz="1300" smtClean="0">
                <a:latin typeface="Helvetica" panose="020B0604020202020204" pitchFamily="34" charset="0"/>
              </a:rPr>
              <a:pPr/>
              <a:t>89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94210" name="Rectangle 2">
            <a:extLst>
              <a:ext uri="{FF2B5EF4-FFF2-40B4-BE49-F238E27FC236}">
                <a16:creationId xmlns:a16="http://schemas.microsoft.com/office/drawing/2014/main" xmlns="" id="{498E1CB5-5197-4DF1-956F-9E3444F38E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xmlns="" id="{C9225536-ECD7-408A-A743-F9A12A7759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492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xmlns="" id="{9E9B5BE7-85FA-4726-8ED6-BFDC119011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E07E97C-18C1-4A53-A749-AA4B26C71BEF}" type="slidenum">
              <a:rPr lang="en-US" altLang="en-US" sz="1300" smtClean="0">
                <a:latin typeface="Helvetica" panose="020B0604020202020204" pitchFamily="34" charset="0"/>
              </a:rPr>
              <a:pPr/>
              <a:t>7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xmlns="" id="{B5FA514D-6878-423F-AD3C-887FDFEDBA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xmlns="" id="{7036E3EB-1F25-4A5F-855F-E7A2FF0639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90635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>
            <a:extLst>
              <a:ext uri="{FF2B5EF4-FFF2-40B4-BE49-F238E27FC236}">
                <a16:creationId xmlns:a16="http://schemas.microsoft.com/office/drawing/2014/main" xmlns="" id="{024F4AA2-C235-48F8-A1AC-8F29139AD7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DD5C142-293B-4464-9EE0-3479791720EF}" type="slidenum">
              <a:rPr lang="en-US" altLang="en-US" sz="1300" smtClean="0">
                <a:latin typeface="Helvetica" panose="020B0604020202020204" pitchFamily="34" charset="0"/>
              </a:rPr>
              <a:pPr/>
              <a:t>90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96258" name="Rectangle 2">
            <a:extLst>
              <a:ext uri="{FF2B5EF4-FFF2-40B4-BE49-F238E27FC236}">
                <a16:creationId xmlns:a16="http://schemas.microsoft.com/office/drawing/2014/main" xmlns="" id="{7AEE8721-6076-4123-8721-B840228C16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xmlns="" id="{AACB4897-ABA7-4348-B12A-E9F43BA979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09849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7">
            <a:extLst>
              <a:ext uri="{FF2B5EF4-FFF2-40B4-BE49-F238E27FC236}">
                <a16:creationId xmlns:a16="http://schemas.microsoft.com/office/drawing/2014/main" xmlns="" id="{37275AA9-0593-4BE5-BB97-A06D227B5B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2B62620-C8FE-46DB-9B70-FDEF05A247FE}" type="slidenum">
              <a:rPr lang="en-US" altLang="en-US" sz="1300" smtClean="0">
                <a:latin typeface="Helvetica" panose="020B0604020202020204" pitchFamily="34" charset="0"/>
              </a:rPr>
              <a:pPr/>
              <a:t>91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98306" name="Rectangle 2">
            <a:extLst>
              <a:ext uri="{FF2B5EF4-FFF2-40B4-BE49-F238E27FC236}">
                <a16:creationId xmlns:a16="http://schemas.microsoft.com/office/drawing/2014/main" xmlns="" id="{4C3E51DA-2ADD-441B-8786-03CCE039B7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>
            <a:extLst>
              <a:ext uri="{FF2B5EF4-FFF2-40B4-BE49-F238E27FC236}">
                <a16:creationId xmlns:a16="http://schemas.microsoft.com/office/drawing/2014/main" xmlns="" id="{39DE6672-56E9-483A-8EAD-C0B4BFBC0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58997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7">
            <a:extLst>
              <a:ext uri="{FF2B5EF4-FFF2-40B4-BE49-F238E27FC236}">
                <a16:creationId xmlns:a16="http://schemas.microsoft.com/office/drawing/2014/main" xmlns="" id="{98C6488E-6992-45CF-9547-C89A61BA23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E41D0C5-BF98-45CA-89A8-AFC677EBB465}" type="slidenum">
              <a:rPr lang="en-US" altLang="en-US" sz="1300" smtClean="0">
                <a:latin typeface="Helvetica" panose="020B0604020202020204" pitchFamily="34" charset="0"/>
              </a:rPr>
              <a:pPr/>
              <a:t>92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100354" name="Rectangle 2">
            <a:extLst>
              <a:ext uri="{FF2B5EF4-FFF2-40B4-BE49-F238E27FC236}">
                <a16:creationId xmlns:a16="http://schemas.microsoft.com/office/drawing/2014/main" xmlns="" id="{EF77F95C-FD6A-4A7A-883D-A205FDC0D4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xmlns="" id="{628EDE97-EE09-423E-B76A-280B000BA0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2775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>
            <a:extLst>
              <a:ext uri="{FF2B5EF4-FFF2-40B4-BE49-F238E27FC236}">
                <a16:creationId xmlns:a16="http://schemas.microsoft.com/office/drawing/2014/main" xmlns="" id="{BC41C0D1-3F69-4F15-AC27-C5E0D1ED73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EB8738A-74D8-4769-B6B8-5FD77228833F}" type="slidenum">
              <a:rPr lang="en-US" altLang="en-US" sz="1300" smtClean="0">
                <a:latin typeface="Helvetica" panose="020B0604020202020204" pitchFamily="34" charset="0"/>
              </a:rPr>
              <a:pPr/>
              <a:t>96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xmlns="" id="{F0A3C3F1-7953-4B42-8482-4D2B4B4BC9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xmlns="" id="{E5091B10-7A7D-48BB-B84F-7124E80FDE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38614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>
            <a:extLst>
              <a:ext uri="{FF2B5EF4-FFF2-40B4-BE49-F238E27FC236}">
                <a16:creationId xmlns:a16="http://schemas.microsoft.com/office/drawing/2014/main" xmlns="" id="{5455923F-4A68-4F7F-A9BB-046DEB8EEA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BFDB533-F366-4A6C-80EB-4A3227B0DCDB}" type="slidenum">
              <a:rPr lang="en-US" altLang="en-US" sz="1300" smtClean="0">
                <a:latin typeface="Helvetica" panose="020B0604020202020204" pitchFamily="34" charset="0"/>
              </a:rPr>
              <a:pPr/>
              <a:t>97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xmlns="" id="{0625FCAB-2076-4483-8DA2-D39A6BD495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xmlns="" id="{25143CA0-30FC-4C88-BE5E-C60557B7BD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12036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7">
            <a:extLst>
              <a:ext uri="{FF2B5EF4-FFF2-40B4-BE49-F238E27FC236}">
                <a16:creationId xmlns:a16="http://schemas.microsoft.com/office/drawing/2014/main" xmlns="" id="{1A87D22A-DB78-4433-B574-CE7D51BBB4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CFEBD32-27AB-48B0-8202-20449964CADD}" type="slidenum">
              <a:rPr lang="en-US" altLang="en-US" sz="1300" smtClean="0">
                <a:latin typeface="Helvetica" panose="020B0604020202020204" pitchFamily="34" charset="0"/>
              </a:rPr>
              <a:pPr/>
              <a:t>98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xmlns="" id="{C75972AF-0812-47B8-A2EA-6692B70876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xmlns="" id="{2E30A1C3-48B0-4806-8481-2F805D8A99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685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>
            <a:extLst>
              <a:ext uri="{FF2B5EF4-FFF2-40B4-BE49-F238E27FC236}">
                <a16:creationId xmlns:a16="http://schemas.microsoft.com/office/drawing/2014/main" xmlns="" id="{B8C95C29-84FE-451B-BDF0-A0286A8D1E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E43CE87-019F-4B28-A7BE-871FA88AAD66}" type="slidenum">
              <a:rPr lang="en-US" altLang="en-US" sz="1300" smtClean="0">
                <a:latin typeface="Helvetica" panose="020B0604020202020204" pitchFamily="34" charset="0"/>
              </a:rPr>
              <a:pPr/>
              <a:t>8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xmlns="" id="{E064B55F-E002-4B9D-B863-8BEFFB07F5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xmlns="" id="{930C6CC6-35A2-4A1E-82F2-7379EF3DD0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888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>
            <a:extLst>
              <a:ext uri="{FF2B5EF4-FFF2-40B4-BE49-F238E27FC236}">
                <a16:creationId xmlns:a16="http://schemas.microsoft.com/office/drawing/2014/main" xmlns="" id="{BA198B35-84C2-431B-9FA4-43193BDF83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90AF2B8-4378-4F58-B680-900DFEC61252}" type="slidenum">
              <a:rPr lang="en-US" altLang="en-US" sz="1300" smtClean="0">
                <a:latin typeface="Helvetica" panose="020B0604020202020204" pitchFamily="34" charset="0"/>
              </a:rPr>
              <a:pPr/>
              <a:t>9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xmlns="" id="{21BF3090-4EE5-43A1-8683-4D7AD39B8E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xmlns="" id="{7EDDCE08-FCD8-4632-BD2D-3B08F1956A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947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436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D92A1-44FC-4F6D-899D-CA000A9A53A0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5B693F7B-55B2-407F-A077-1EDC9FEE1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188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D92A1-44FC-4F6D-899D-CA000A9A53A0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5B693F7B-55B2-407F-A077-1EDC9FEE1D1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050445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D92A1-44FC-4F6D-899D-CA000A9A53A0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5B693F7B-55B2-407F-A077-1EDC9FEE1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6182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D92A1-44FC-4F6D-899D-CA000A9A53A0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5B693F7B-55B2-407F-A077-1EDC9FEE1D1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2456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D92A1-44FC-4F6D-899D-CA000A9A53A0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5B693F7B-55B2-407F-A077-1EDC9FEE1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919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D92A1-44FC-4F6D-899D-CA000A9A53A0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93F7B-55B2-407F-A077-1EDC9FEE1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1013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D92A1-44FC-4F6D-899D-CA000A9A53A0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93F7B-55B2-407F-A077-1EDC9FEE1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9926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6106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D92A1-44FC-4F6D-899D-CA000A9A53A0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93F7B-55B2-407F-A077-1EDC9FEE1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51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D92A1-44FC-4F6D-899D-CA000A9A53A0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5B693F7B-55B2-407F-A077-1EDC9FEE1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679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D92A1-44FC-4F6D-899D-CA000A9A53A0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5B693F7B-55B2-407F-A077-1EDC9FEE1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75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D92A1-44FC-4F6D-899D-CA000A9A53A0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5B693F7B-55B2-407F-A077-1EDC9FEE1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545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D92A1-44FC-4F6D-899D-CA000A9A53A0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93F7B-55B2-407F-A077-1EDC9FEE1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756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D92A1-44FC-4F6D-899D-CA000A9A53A0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93F7B-55B2-407F-A077-1EDC9FEE1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226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D92A1-44FC-4F6D-899D-CA000A9A53A0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93F7B-55B2-407F-A077-1EDC9FEE1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278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D92A1-44FC-4F6D-899D-CA000A9A53A0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5B693F7B-55B2-407F-A077-1EDC9FEE1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054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D92A1-44FC-4F6D-899D-CA000A9A53A0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B693F7B-55B2-407F-A077-1EDC9FEE1D12}" type="slidenum">
              <a:rPr lang="en-US" smtClean="0"/>
              <a:t>‹#›</a:t>
            </a:fld>
            <a:endParaRPr lang="en-US"/>
          </a:p>
        </p:txBody>
      </p:sp>
      <p:sp>
        <p:nvSpPr>
          <p:cNvPr id="34" name="Text Box 9">
            <a:extLst>
              <a:ext uri="{FF2B5EF4-FFF2-40B4-BE49-F238E27FC236}">
                <a16:creationId xmlns:a16="http://schemas.microsoft.com/office/drawing/2014/main" xmlns="" id="{9BE05D9F-FF41-4F44-822D-E4DAF257627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21163" y="6613525"/>
            <a:ext cx="51752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itchFamily="2" charset="0"/>
              </a:rPr>
              <a:t>17.</a:t>
            </a:r>
            <a:fld id="{40720326-97D6-4F63-A380-127521996EE1}" type="slidenum">
              <a:rPr lang="en-US" altLang="en-US" sz="1000" b="1" smtClean="0">
                <a:solidFill>
                  <a:srgbClr val="006699"/>
                </a:solidFill>
                <a:latin typeface="Helvetica" pitchFamily="2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746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  <p:sldLayoutId id="2147484105" r:id="rId12"/>
    <p:sldLayoutId id="2147484106" r:id="rId13"/>
    <p:sldLayoutId id="2147484107" r:id="rId14"/>
    <p:sldLayoutId id="2147484108" r:id="rId15"/>
    <p:sldLayoutId id="2147484109" r:id="rId16"/>
    <p:sldLayoutId id="214748411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>
            <a:spLocks noGrp="1"/>
          </p:cNvSpPr>
          <p:nvPr>
            <p:ph type="ctrTitle"/>
          </p:nvPr>
        </p:nvSpPr>
        <p:spPr>
          <a:xfrm>
            <a:off x="257160" y="757897"/>
            <a:ext cx="862968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75" bIns="0" anchor="b" anchorCtr="0">
            <a:normAutofit fontScale="9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4CE0EA"/>
              </a:buClr>
              <a:buSzPct val="100000"/>
              <a:buFont typeface="Calibri"/>
              <a:buNone/>
            </a:pPr>
            <a:r>
              <a:rPr lang="en-US" sz="3600" b="1" dirty="0" smtClean="0"/>
              <a:t>21CSC202J </a:t>
            </a:r>
            <a:r>
              <a:rPr lang="en-US" sz="3600" b="1" dirty="0"/>
              <a:t/>
            </a:r>
            <a:br>
              <a:rPr lang="en-US" sz="3600" b="1" dirty="0"/>
            </a:br>
            <a:r>
              <a:rPr lang="en-US" sz="3600" b="1" dirty="0"/>
              <a:t>OPERATING SYSTEMS  UNIT – </a:t>
            </a:r>
            <a:r>
              <a:rPr lang="en-US" sz="3600" b="1" dirty="0" smtClean="0"/>
              <a:t>V </a:t>
            </a:r>
            <a:endParaRPr sz="3600" b="1" dirty="0"/>
          </a:p>
        </p:txBody>
      </p:sp>
      <p:sp>
        <p:nvSpPr>
          <p:cNvPr id="116" name="Google Shape;116;p15"/>
          <p:cNvSpPr txBox="1">
            <a:spLocks noGrp="1"/>
          </p:cNvSpPr>
          <p:nvPr>
            <p:ph type="subTitle" idx="1"/>
          </p:nvPr>
        </p:nvSpPr>
        <p:spPr>
          <a:xfrm>
            <a:off x="0" y="1824697"/>
            <a:ext cx="9144000" cy="3636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18275" bIns="45700" anchor="t" anchorCtr="0">
            <a:normAutofit/>
          </a:bodyPr>
          <a:lstStyle/>
          <a:p>
            <a:pPr marL="0" marR="45720" lvl="0" indent="0" algn="r" rtl="0">
              <a:spcBef>
                <a:spcPts val="0"/>
              </a:spcBef>
              <a:spcAft>
                <a:spcPts val="0"/>
              </a:spcAft>
              <a:buSzPts val="2470"/>
              <a:buNone/>
            </a:pPr>
            <a:r>
              <a:rPr lang="en-US" b="1" dirty="0"/>
              <a:t>Course Learning Rationale (CLR):</a:t>
            </a:r>
            <a:endParaRPr dirty="0"/>
          </a:p>
          <a:p>
            <a:pPr lvl="0">
              <a:spcBef>
                <a:spcPts val="360"/>
              </a:spcBef>
              <a:buSzPts val="1710"/>
            </a:pPr>
            <a:r>
              <a:rPr lang="en-US" sz="1800" dirty="0" smtClean="0"/>
              <a:t>CLR-4</a:t>
            </a:r>
            <a:r>
              <a:rPr lang="en-US" dirty="0" smtClean="0"/>
              <a:t>: </a:t>
            </a:r>
            <a:r>
              <a:rPr lang="en-US" dirty="0"/>
              <a:t>Identify and tell the various embedded operating systems and computer security </a:t>
            </a:r>
            <a:r>
              <a:rPr lang="en-US" dirty="0" smtClean="0"/>
              <a:t>concepts.</a:t>
            </a:r>
          </a:p>
          <a:p>
            <a:pPr lvl="0" algn="l">
              <a:spcBef>
                <a:spcPts val="360"/>
              </a:spcBef>
              <a:buSzPts val="1710"/>
            </a:pPr>
            <a:r>
              <a:rPr lang="en-US" dirty="0" smtClean="0"/>
              <a:t>CLR-5: Name the various computer security techniques in windows and Linux</a:t>
            </a:r>
          </a:p>
          <a:p>
            <a:pPr lvl="0">
              <a:spcBef>
                <a:spcPts val="360"/>
              </a:spcBef>
              <a:buSzPts val="1710"/>
            </a:pPr>
            <a:endParaRPr dirty="0"/>
          </a:p>
          <a:p>
            <a:pPr marL="0" marR="45720" lvl="0" indent="0" algn="r" rtl="0">
              <a:spcBef>
                <a:spcPts val="520"/>
              </a:spcBef>
              <a:spcAft>
                <a:spcPts val="0"/>
              </a:spcAft>
              <a:buSzPts val="2470"/>
              <a:buNone/>
            </a:pPr>
            <a:r>
              <a:rPr lang="en-US" b="1" dirty="0"/>
              <a:t>Course Learning Outcomes (CLO</a:t>
            </a:r>
            <a:r>
              <a:rPr lang="en-US" b="1" dirty="0" smtClean="0"/>
              <a:t>):</a:t>
            </a:r>
            <a:endParaRPr lang="en-US" dirty="0"/>
          </a:p>
          <a:p>
            <a:pPr marR="45720" lvl="0" algn="l">
              <a:spcBef>
                <a:spcPts val="520"/>
              </a:spcBef>
              <a:buSzPts val="2470"/>
            </a:pPr>
            <a:r>
              <a:rPr lang="en-US" dirty="0"/>
              <a:t>CLO-5 :Demonstrate different device and resource management techniques for memory utilization </a:t>
            </a:r>
            <a:r>
              <a:rPr lang="en-US" dirty="0" smtClean="0"/>
              <a:t>with security </a:t>
            </a:r>
            <a:r>
              <a:rPr lang="en-US" dirty="0"/>
              <a:t>mechanisms</a:t>
            </a:r>
            <a:endParaRPr dirty="0"/>
          </a:p>
        </p:txBody>
      </p:sp>
      <p:sp>
        <p:nvSpPr>
          <p:cNvPr id="118" name="Google Shape;118;p1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pic>
        <p:nvPicPr>
          <p:cNvPr id="117" name="Google Shape;117;p15" descr="pngfind.com-kingpin-png-4152286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424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>
            <a:extLst>
              <a:ext uri="{FF2B5EF4-FFF2-40B4-BE49-F238E27FC236}">
                <a16:creationId xmlns:a16="http://schemas.microsoft.com/office/drawing/2014/main" xmlns="" id="{DBFB6177-6702-4FA6-B7DE-8B01546DCA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4738" y="242106"/>
            <a:ext cx="7549662" cy="576262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ARM CPU Architecture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xmlns="" id="{1D768204-D862-4268-93CD-BEF332757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1749425"/>
            <a:ext cx="8515350" cy="401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>
            <a:extLst>
              <a:ext uri="{FF2B5EF4-FFF2-40B4-BE49-F238E27FC236}">
                <a16:creationId xmlns:a16="http://schemas.microsoft.com/office/drawing/2014/main" xmlns="" id="{81B846F7-E605-45D2-B0B9-E45883C77E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4738" y="174867"/>
            <a:ext cx="7549662" cy="576262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Domain of </a:t>
            </a:r>
            <a:r>
              <a:rPr lang="en-US" altLang="en-US" dirty="0" smtClean="0"/>
              <a:t>Protection </a:t>
            </a:r>
            <a:endParaRPr lang="en-US" altLang="en-US" dirty="0"/>
          </a:p>
        </p:txBody>
      </p:sp>
      <p:sp>
        <p:nvSpPr>
          <p:cNvPr id="24578" name="Content Placeholder 2">
            <a:extLst>
              <a:ext uri="{FF2B5EF4-FFF2-40B4-BE49-F238E27FC236}">
                <a16:creationId xmlns:a16="http://schemas.microsoft.com/office/drawing/2014/main" xmlns="" id="{48C6B819-C42A-4737-88AA-D74C572BD4D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2436" y="1028208"/>
            <a:ext cx="6728429" cy="4505258"/>
          </a:xfrm>
        </p:spPr>
        <p:txBody>
          <a:bodyPr/>
          <a:lstStyle/>
          <a:p>
            <a:r>
              <a:rPr lang="en-US" altLang="en-US" dirty="0"/>
              <a:t>Rings of protection separate functions into domains and order them hierarchically  </a:t>
            </a:r>
          </a:p>
          <a:p>
            <a:r>
              <a:rPr lang="en-US" altLang="en-US" dirty="0"/>
              <a:t>Computer can be treated as processes and objects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Hardware objects </a:t>
            </a:r>
            <a:r>
              <a:rPr lang="en-US" altLang="en-US" dirty="0"/>
              <a:t>(such as devices) 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software objects </a:t>
            </a:r>
            <a:r>
              <a:rPr lang="en-US" altLang="en-US" dirty="0"/>
              <a:t>(such as files, programs, semaphores</a:t>
            </a:r>
          </a:p>
          <a:p>
            <a:r>
              <a:rPr lang="en-US" altLang="en-US" dirty="0"/>
              <a:t>Process for example should only have access to objects it currently requires to complete its task – the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need-to-know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principle</a:t>
            </a:r>
          </a:p>
          <a:p>
            <a:pPr marL="0" indent="0">
              <a:buNone/>
            </a:pPr>
            <a:endParaRPr lang="en-US" altLang="en-US" b="1" dirty="0">
              <a:solidFill>
                <a:srgbClr val="006699"/>
              </a:solidFill>
              <a:latin typeface="+mj-lt"/>
            </a:endParaRPr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>
            <a:extLst>
              <a:ext uri="{FF2B5EF4-FFF2-40B4-BE49-F238E27FC236}">
                <a16:creationId xmlns:a16="http://schemas.microsoft.com/office/drawing/2014/main" xmlns="" id="{81B846F7-E605-45D2-B0B9-E45883C77E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4738" y="174867"/>
            <a:ext cx="7549662" cy="576262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Domain of Protection (Cont</a:t>
            </a:r>
            <a:r>
              <a:rPr lang="en-US" altLang="en-US" dirty="0" smtClean="0"/>
              <a:t>.) </a:t>
            </a:r>
            <a:endParaRPr lang="en-US" altLang="en-US" dirty="0"/>
          </a:p>
        </p:txBody>
      </p:sp>
      <p:sp>
        <p:nvSpPr>
          <p:cNvPr id="24578" name="Content Placeholder 2">
            <a:extLst>
              <a:ext uri="{FF2B5EF4-FFF2-40B4-BE49-F238E27FC236}">
                <a16:creationId xmlns:a16="http://schemas.microsoft.com/office/drawing/2014/main" xmlns="" id="{48C6B819-C42A-4737-88AA-D74C572BD4D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2436" y="1028207"/>
            <a:ext cx="7727950" cy="4530725"/>
          </a:xfrm>
        </p:spPr>
        <p:txBody>
          <a:bodyPr/>
          <a:lstStyle/>
          <a:p>
            <a:r>
              <a:rPr lang="en-US" altLang="en-US" dirty="0"/>
              <a:t>Implementation can be via process operating in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protection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domain</a:t>
            </a:r>
          </a:p>
          <a:p>
            <a:pPr lvl="1"/>
            <a:r>
              <a:rPr lang="en-US" altLang="en-US" dirty="0"/>
              <a:t>Specifies resources process may access</a:t>
            </a:r>
          </a:p>
          <a:p>
            <a:pPr lvl="1"/>
            <a:r>
              <a:rPr lang="en-US" altLang="en-US" dirty="0"/>
              <a:t>Each domain specifies set of objects and types of operations on them</a:t>
            </a:r>
          </a:p>
          <a:p>
            <a:pPr lvl="1"/>
            <a:r>
              <a:rPr lang="en-US" altLang="en-US" dirty="0"/>
              <a:t>Ability to execute an operation on an object is an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access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right</a:t>
            </a:r>
          </a:p>
          <a:p>
            <a:pPr lvl="2"/>
            <a:r>
              <a:rPr lang="en-US" altLang="en-US" dirty="0"/>
              <a:t>&lt;object-name, rights-set&gt;</a:t>
            </a:r>
          </a:p>
          <a:p>
            <a:pPr lvl="1"/>
            <a:r>
              <a:rPr lang="en-US" altLang="en-US" dirty="0"/>
              <a:t>Domains may share access rights</a:t>
            </a:r>
          </a:p>
          <a:p>
            <a:pPr lvl="1"/>
            <a:r>
              <a:rPr lang="en-US" altLang="en-US" dirty="0"/>
              <a:t>Associations can be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static</a:t>
            </a:r>
            <a:r>
              <a:rPr lang="en-US" altLang="en-US" dirty="0"/>
              <a:t> 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dynamic</a:t>
            </a:r>
          </a:p>
          <a:p>
            <a:pPr lvl="1"/>
            <a:r>
              <a:rPr lang="en-US" altLang="en-US" dirty="0"/>
              <a:t>If dynamic, processes can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domain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switch</a:t>
            </a:r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607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>
            <a:extLst>
              <a:ext uri="{FF2B5EF4-FFF2-40B4-BE49-F238E27FC236}">
                <a16:creationId xmlns:a16="http://schemas.microsoft.com/office/drawing/2014/main" xmlns="" id="{10ABD217-57FB-4E51-9D46-5A1D1FD68B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2554" y="239554"/>
            <a:ext cx="82296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Domain </a:t>
            </a:r>
            <a:r>
              <a:rPr lang="en-US" altLang="en-US" dirty="0" smtClean="0"/>
              <a:t>Structure </a:t>
            </a:r>
            <a:endParaRPr lang="en-US" altLang="en-US" dirty="0"/>
          </a:p>
        </p:txBody>
      </p:sp>
      <p:sp>
        <p:nvSpPr>
          <p:cNvPr id="25602" name="Rectangle 3">
            <a:extLst>
              <a:ext uri="{FF2B5EF4-FFF2-40B4-BE49-F238E27FC236}">
                <a16:creationId xmlns:a16="http://schemas.microsoft.com/office/drawing/2014/main" xmlns="" id="{175476EA-1F87-48EE-94CB-86578A1E618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6409" y="1177502"/>
            <a:ext cx="7548464" cy="4530725"/>
          </a:xfrm>
        </p:spPr>
        <p:txBody>
          <a:bodyPr/>
          <a:lstStyle/>
          <a:p>
            <a:r>
              <a:rPr lang="en-US" altLang="en-US" dirty="0"/>
              <a:t>Access-right = &lt;</a:t>
            </a:r>
            <a:r>
              <a:rPr lang="en-US" altLang="en-US" i="1" dirty="0"/>
              <a:t>object-name</a:t>
            </a:r>
            <a:r>
              <a:rPr lang="en-US" altLang="en-US" dirty="0"/>
              <a:t>, </a:t>
            </a:r>
            <a:r>
              <a:rPr lang="en-US" altLang="en-US" i="1" dirty="0"/>
              <a:t>rights-set</a:t>
            </a:r>
            <a:r>
              <a:rPr lang="en-US" altLang="en-US" dirty="0"/>
              <a:t>&gt;</a:t>
            </a:r>
            <a:br>
              <a:rPr lang="en-US" altLang="en-US" dirty="0"/>
            </a:br>
            <a:r>
              <a:rPr lang="en-US" altLang="en-US" dirty="0"/>
              <a:t>where </a:t>
            </a:r>
            <a:r>
              <a:rPr lang="en-US" altLang="en-US" i="1" dirty="0"/>
              <a:t>rights-set</a:t>
            </a:r>
            <a:r>
              <a:rPr lang="en-US" altLang="en-US" dirty="0"/>
              <a:t> is a subset of all valid operations that can be performed on the object </a:t>
            </a:r>
          </a:p>
          <a:p>
            <a:r>
              <a:rPr lang="en-US" altLang="en-US" dirty="0"/>
              <a:t>Domain = set of access-rights </a:t>
            </a:r>
            <a:br>
              <a:rPr lang="en-US" altLang="en-US" dirty="0"/>
            </a:br>
            <a:endParaRPr lang="en-US" altLang="en-US" dirty="0"/>
          </a:p>
        </p:txBody>
      </p:sp>
      <p:pic>
        <p:nvPicPr>
          <p:cNvPr id="25603" name="Picture 2">
            <a:extLst>
              <a:ext uri="{FF2B5EF4-FFF2-40B4-BE49-F238E27FC236}">
                <a16:creationId xmlns:a16="http://schemas.microsoft.com/office/drawing/2014/main" xmlns="" id="{2A23D187-F138-4627-9E9A-B34F0ECEF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0" y="2855201"/>
            <a:ext cx="7702550" cy="164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oogle Shape;117;p15" descr="pngfind.com-kingpin-png-4152286 (1)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>
            <a:extLst>
              <a:ext uri="{FF2B5EF4-FFF2-40B4-BE49-F238E27FC236}">
                <a16:creationId xmlns:a16="http://schemas.microsoft.com/office/drawing/2014/main" xmlns="" id="{FF2F2E24-E82D-4118-BD55-467AB629A3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235602"/>
            <a:ext cx="77724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Domain Implementation (UNIX</a:t>
            </a:r>
            <a:r>
              <a:rPr lang="en-US" altLang="en-US" dirty="0" smtClean="0"/>
              <a:t>) </a:t>
            </a:r>
            <a:endParaRPr lang="en-US" altLang="en-US" dirty="0"/>
          </a:p>
        </p:txBody>
      </p:sp>
      <p:sp>
        <p:nvSpPr>
          <p:cNvPr id="27650" name="Rectangle 3">
            <a:extLst>
              <a:ext uri="{FF2B5EF4-FFF2-40B4-BE49-F238E27FC236}">
                <a16:creationId xmlns:a16="http://schemas.microsoft.com/office/drawing/2014/main" xmlns="" id="{95D0B3AF-45AE-4EF4-9AE0-9E232A7F31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9000" y="1171611"/>
            <a:ext cx="7695163" cy="4530725"/>
          </a:xfrm>
        </p:spPr>
        <p:txBody>
          <a:bodyPr>
            <a:normAutofit/>
          </a:bodyPr>
          <a:lstStyle/>
          <a:p>
            <a:r>
              <a:rPr lang="en-US" altLang="en-US" dirty="0"/>
              <a:t>Domain = user-id</a:t>
            </a:r>
            <a:endParaRPr lang="en-US" altLang="en-US" sz="800" dirty="0"/>
          </a:p>
          <a:p>
            <a:r>
              <a:rPr lang="en-US" altLang="en-US" dirty="0"/>
              <a:t>Domain switch accomplished via file system</a:t>
            </a:r>
          </a:p>
          <a:p>
            <a:pPr lvl="1"/>
            <a:r>
              <a:rPr lang="en-US" altLang="en-US" dirty="0"/>
              <a:t>Each file has associated with it a domain bit (</a:t>
            </a:r>
            <a:r>
              <a:rPr lang="en-US" altLang="en-US" dirty="0" err="1"/>
              <a:t>setuid</a:t>
            </a:r>
            <a:r>
              <a:rPr lang="en-US" altLang="en-US" dirty="0"/>
              <a:t> bit)</a:t>
            </a:r>
          </a:p>
          <a:p>
            <a:pPr lvl="1"/>
            <a:r>
              <a:rPr lang="en-US" altLang="en-US" dirty="0"/>
              <a:t>When file is executed and </a:t>
            </a:r>
            <a:r>
              <a:rPr lang="en-US" altLang="en-US" dirty="0" err="1"/>
              <a:t>setuid</a:t>
            </a:r>
            <a:r>
              <a:rPr lang="en-US" altLang="en-US" dirty="0"/>
              <a:t> = on, then user-id is set to owner of the file being executed</a:t>
            </a:r>
          </a:p>
          <a:p>
            <a:pPr lvl="1"/>
            <a:r>
              <a:rPr lang="en-US" altLang="en-US" dirty="0"/>
              <a:t> When execution completes user-id is reset </a:t>
            </a:r>
            <a:endParaRPr lang="en-US" altLang="en-US" sz="800" dirty="0"/>
          </a:p>
          <a:p>
            <a:r>
              <a:rPr lang="en-US" altLang="en-US" dirty="0"/>
              <a:t>Domain switch accomplished via passwords</a:t>
            </a:r>
          </a:p>
          <a:p>
            <a:pPr lvl="1"/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</a:t>
            </a:r>
            <a:r>
              <a:rPr lang="en-US" altLang="en-US" dirty="0"/>
              <a:t> command temporarily switches to another user</a:t>
            </a:r>
            <a:r>
              <a:rPr lang="ja-JP" altLang="en-US" dirty="0"/>
              <a:t>’</a:t>
            </a:r>
            <a:r>
              <a:rPr lang="en-US" altLang="ja-JP" dirty="0"/>
              <a:t>s domain when other domain</a:t>
            </a:r>
            <a:r>
              <a:rPr lang="ja-JP" altLang="en-US" dirty="0"/>
              <a:t>’</a:t>
            </a:r>
            <a:r>
              <a:rPr lang="en-US" altLang="ja-JP" dirty="0"/>
              <a:t>s password provided</a:t>
            </a:r>
            <a:endParaRPr lang="en-US" altLang="en-US" sz="800" dirty="0"/>
          </a:p>
          <a:p>
            <a:r>
              <a:rPr lang="en-US" altLang="en-US" dirty="0"/>
              <a:t>Domain switching via commands</a:t>
            </a:r>
          </a:p>
          <a:p>
            <a:pPr lvl="1"/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altLang="en-US" dirty="0"/>
              <a:t> command prefix executes specified command in another domain (if original domain has privilege or password given)</a:t>
            </a:r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>
            <a:extLst>
              <a:ext uri="{FF2B5EF4-FFF2-40B4-BE49-F238E27FC236}">
                <a16:creationId xmlns:a16="http://schemas.microsoft.com/office/drawing/2014/main" xmlns="" id="{43C46755-EAAC-47AB-89C1-BA9F23265F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53522" y="229538"/>
            <a:ext cx="8229600" cy="576262"/>
          </a:xfrm>
        </p:spPr>
        <p:txBody>
          <a:bodyPr>
            <a:normAutofit fontScale="90000"/>
          </a:bodyPr>
          <a:lstStyle/>
          <a:p>
            <a:r>
              <a:rPr lang="en-US" altLang="en-US" sz="2800" dirty="0"/>
              <a:t>Domain Implementation</a:t>
            </a:r>
            <a:br>
              <a:rPr lang="en-US" altLang="en-US" sz="2800" dirty="0"/>
            </a:br>
            <a:r>
              <a:rPr lang="en-US" altLang="en-US" sz="2800" dirty="0"/>
              <a:t>(Android App IDs)</a:t>
            </a:r>
          </a:p>
        </p:txBody>
      </p:sp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xmlns="" id="{2E5FFC97-DA45-E54B-B649-537EE14CF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409" y="1168173"/>
            <a:ext cx="7734722" cy="4530725"/>
          </a:xfrm>
        </p:spPr>
        <p:txBody>
          <a:bodyPr>
            <a:normAutofit fontScale="92500"/>
          </a:bodyPr>
          <a:lstStyle/>
          <a:p>
            <a:pPr>
              <a:defRPr/>
            </a:pPr>
            <a:r>
              <a:rPr lang="en-US" dirty="0"/>
              <a:t>In Android, distinct user IDs are provided on a per-application basis</a:t>
            </a:r>
          </a:p>
          <a:p>
            <a:pPr>
              <a:defRPr/>
            </a:pPr>
            <a:r>
              <a:rPr lang="en-US" dirty="0"/>
              <a:t>When an application is installed, the </a:t>
            </a:r>
            <a:r>
              <a:rPr lang="en-US" dirty="0" err="1"/>
              <a:t>installd</a:t>
            </a:r>
            <a:r>
              <a:rPr lang="en-US" dirty="0"/>
              <a:t> daemon assigns it a distinct user ID (UID) and group ID (GID), along with a private data directory (/data/data/&lt;</a:t>
            </a:r>
            <a:r>
              <a:rPr lang="en-US" dirty="0" err="1"/>
              <a:t>appname</a:t>
            </a:r>
            <a:r>
              <a:rPr lang="en-US" dirty="0"/>
              <a:t>&gt;) whose ownership is granted to this UID/GID combination alone. </a:t>
            </a:r>
          </a:p>
          <a:p>
            <a:pPr>
              <a:defRPr/>
            </a:pPr>
            <a:r>
              <a:rPr lang="en-US" dirty="0"/>
              <a:t>Applications on the device enjoy the same level of protection provided by UNIX systems to separate users</a:t>
            </a:r>
          </a:p>
          <a:p>
            <a:pPr>
              <a:defRPr/>
            </a:pPr>
            <a:r>
              <a:rPr lang="en-US" dirty="0"/>
              <a:t>A quick and simple way to provide isolation, security, and privacy. </a:t>
            </a:r>
          </a:p>
          <a:p>
            <a:pPr>
              <a:defRPr/>
            </a:pPr>
            <a:r>
              <a:rPr lang="en-US" dirty="0"/>
              <a:t>The mechanism is extended by modifying the kernel to allow certain operations (such as networking sockets) only to members of a particular GID (for example, AID INET, 3003)</a:t>
            </a:r>
          </a:p>
          <a:p>
            <a:pPr>
              <a:defRPr/>
            </a:pPr>
            <a:r>
              <a:rPr lang="en-US" dirty="0"/>
              <a:t>A further enhancement by Android is to define certain UIDs as “isolated,” prevents them from initiating RPC requests to any but a bare minimum of services</a:t>
            </a:r>
          </a:p>
          <a:p>
            <a:pPr>
              <a:buFont typeface="Monotype Sorts" pitchFamily="2" charset="2"/>
              <a:buChar char="n"/>
              <a:defRPr/>
            </a:pPr>
            <a:endParaRPr lang="en-US" dirty="0"/>
          </a:p>
          <a:p>
            <a:pPr marL="0" indent="0">
              <a:buFont typeface="Monotype Sorts" pitchFamily="2" charset="2"/>
              <a:buNone/>
              <a:defRPr/>
            </a:pPr>
            <a:endParaRPr lang="en-US" altLang="en-US" dirty="0"/>
          </a:p>
          <a:p>
            <a:pPr marL="0" indent="0">
              <a:buFont typeface="Monotype Sorts" pitchFamily="2" charset="2"/>
              <a:buNone/>
              <a:defRPr/>
            </a:pPr>
            <a:endParaRPr lang="en-US" altLang="en-US" dirty="0"/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>
            <a:extLst>
              <a:ext uri="{FF2B5EF4-FFF2-40B4-BE49-F238E27FC236}">
                <a16:creationId xmlns:a16="http://schemas.microsoft.com/office/drawing/2014/main" xmlns="" id="{081B65CA-C85B-46C0-B6BC-0608B507D5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0433" y="233592"/>
            <a:ext cx="7751762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Access Matrix</a:t>
            </a:r>
          </a:p>
        </p:txBody>
      </p:sp>
      <p:sp>
        <p:nvSpPr>
          <p:cNvPr id="30722" name="Rectangle 3">
            <a:extLst>
              <a:ext uri="{FF2B5EF4-FFF2-40B4-BE49-F238E27FC236}">
                <a16:creationId xmlns:a16="http://schemas.microsoft.com/office/drawing/2014/main" xmlns="" id="{B211A1FC-7C3D-43F2-931B-6B2EC2C2666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93375" y="1156512"/>
            <a:ext cx="6850062" cy="2006600"/>
          </a:xfrm>
        </p:spPr>
        <p:txBody>
          <a:bodyPr>
            <a:normAutofit/>
          </a:bodyPr>
          <a:lstStyle/>
          <a:p>
            <a:r>
              <a:rPr lang="en-US" altLang="en-US" dirty="0"/>
              <a:t>View protection as a matrix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access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matrix</a:t>
            </a:r>
            <a:r>
              <a:rPr lang="en-US" altLang="en-US" dirty="0"/>
              <a:t>)</a:t>
            </a:r>
            <a:endParaRPr lang="en-US" altLang="en-US" sz="800" dirty="0"/>
          </a:p>
          <a:p>
            <a:r>
              <a:rPr lang="en-US" altLang="en-US" dirty="0"/>
              <a:t>Rows represent domains</a:t>
            </a:r>
            <a:endParaRPr lang="en-US" altLang="en-US" sz="800" dirty="0"/>
          </a:p>
          <a:p>
            <a:r>
              <a:rPr lang="en-US" altLang="en-US" dirty="0"/>
              <a:t>Columns represent objects</a:t>
            </a:r>
            <a:endParaRPr lang="en-US" altLang="en-US" sz="800" dirty="0"/>
          </a:p>
          <a:p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Access(i, j) </a:t>
            </a:r>
            <a:r>
              <a:rPr lang="en-US" altLang="en-US" dirty="0"/>
              <a:t>is the set of operations that a process executing in </a:t>
            </a:r>
            <a:r>
              <a:rPr lang="en-US" altLang="en-US" dirty="0" err="1"/>
              <a:t>Domain</a:t>
            </a:r>
            <a:r>
              <a:rPr lang="en-US" altLang="en-US" b="1" baseline="-25000" dirty="0" err="1"/>
              <a:t>i</a:t>
            </a:r>
            <a:r>
              <a:rPr lang="en-US" altLang="en-US" dirty="0"/>
              <a:t> can invoke on </a:t>
            </a:r>
            <a:r>
              <a:rPr lang="en-US" altLang="en-US" dirty="0" err="1"/>
              <a:t>Object</a:t>
            </a:r>
            <a:r>
              <a:rPr lang="en-US" altLang="en-US" b="1" baseline="-25000" dirty="0" err="1"/>
              <a:t>j</a:t>
            </a:r>
            <a:endParaRPr lang="en-US" altLang="en-US" b="1" baseline="-25000" dirty="0"/>
          </a:p>
        </p:txBody>
      </p:sp>
      <p:pic>
        <p:nvPicPr>
          <p:cNvPr id="30723" name="Picture 2">
            <a:extLst>
              <a:ext uri="{FF2B5EF4-FFF2-40B4-BE49-F238E27FC236}">
                <a16:creationId xmlns:a16="http://schemas.microsoft.com/office/drawing/2014/main" xmlns="" id="{E37DBED8-373C-4971-B738-56A3AA5C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75" y="3125788"/>
            <a:ext cx="5073650" cy="274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oogle Shape;117;p15" descr="pngfind.com-kingpin-png-4152286 (1)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>
            <a:extLst>
              <a:ext uri="{FF2B5EF4-FFF2-40B4-BE49-F238E27FC236}">
                <a16:creationId xmlns:a16="http://schemas.microsoft.com/office/drawing/2014/main" xmlns="" id="{59879BC6-614D-45B4-ACAB-C9B4AD9165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1707" y="242923"/>
            <a:ext cx="8005762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Use of Access </a:t>
            </a:r>
            <a:r>
              <a:rPr lang="en-US" altLang="en-US" dirty="0" smtClean="0"/>
              <a:t>Matrix </a:t>
            </a:r>
            <a:endParaRPr lang="en-US" altLang="en-US" dirty="0"/>
          </a:p>
        </p:txBody>
      </p:sp>
      <p:sp>
        <p:nvSpPr>
          <p:cNvPr id="32770" name="Rectangle 3">
            <a:extLst>
              <a:ext uri="{FF2B5EF4-FFF2-40B4-BE49-F238E27FC236}">
                <a16:creationId xmlns:a16="http://schemas.microsoft.com/office/drawing/2014/main" xmlns="" id="{E5CF3BEA-65BA-4F29-A8F7-EAD02A42AE9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8417" y="1157905"/>
            <a:ext cx="7677085" cy="4689475"/>
          </a:xfrm>
        </p:spPr>
        <p:txBody>
          <a:bodyPr>
            <a:normAutofit/>
          </a:bodyPr>
          <a:lstStyle/>
          <a:p>
            <a:r>
              <a:rPr lang="en-US" altLang="en-US" dirty="0"/>
              <a:t>If a process in Domain </a:t>
            </a:r>
            <a:r>
              <a:rPr lang="en-US" altLang="en-US" i="1" dirty="0"/>
              <a:t>D</a:t>
            </a:r>
            <a:r>
              <a:rPr lang="en-US" altLang="en-US" i="1" baseline="-25000" dirty="0"/>
              <a:t>i</a:t>
            </a:r>
            <a:r>
              <a:rPr lang="en-US" altLang="en-US" i="1" dirty="0"/>
              <a:t> </a:t>
            </a:r>
            <a:r>
              <a:rPr lang="en-US" altLang="en-US" dirty="0"/>
              <a:t>tries to do </a:t>
            </a:r>
            <a:r>
              <a:rPr lang="ja-JP" altLang="en-US" dirty="0"/>
              <a:t>“</a:t>
            </a:r>
            <a:r>
              <a:rPr lang="en-US" altLang="ja-JP" dirty="0"/>
              <a:t>op</a:t>
            </a:r>
            <a:r>
              <a:rPr lang="ja-JP" altLang="en-US" dirty="0"/>
              <a:t>”</a:t>
            </a:r>
            <a:r>
              <a:rPr lang="en-US" altLang="ja-JP" dirty="0"/>
              <a:t> on object</a:t>
            </a:r>
            <a:r>
              <a:rPr lang="en-US" altLang="ja-JP" i="1" dirty="0"/>
              <a:t> </a:t>
            </a:r>
            <a:r>
              <a:rPr lang="en-US" altLang="ja-JP" i="1" dirty="0" err="1"/>
              <a:t>O</a:t>
            </a:r>
            <a:r>
              <a:rPr lang="en-US" altLang="ja-JP" i="1" baseline="-25000" dirty="0" err="1"/>
              <a:t>j</a:t>
            </a:r>
            <a:r>
              <a:rPr lang="en-US" altLang="ja-JP" dirty="0"/>
              <a:t>, then </a:t>
            </a:r>
            <a:r>
              <a:rPr lang="ja-JP" altLang="en-US" dirty="0"/>
              <a:t>“</a:t>
            </a:r>
            <a:r>
              <a:rPr lang="en-US" altLang="ja-JP" dirty="0"/>
              <a:t>op</a:t>
            </a:r>
            <a:r>
              <a:rPr lang="ja-JP" altLang="en-US" dirty="0"/>
              <a:t>”</a:t>
            </a:r>
            <a:r>
              <a:rPr lang="en-US" altLang="ja-JP" dirty="0"/>
              <a:t> must be in the access matrix</a:t>
            </a:r>
            <a:endParaRPr lang="en-US" altLang="en-US" sz="800" dirty="0"/>
          </a:p>
          <a:p>
            <a:r>
              <a:rPr lang="en-US" altLang="en-US" dirty="0"/>
              <a:t>User who creates object can define access column for that object</a:t>
            </a:r>
          </a:p>
          <a:p>
            <a:r>
              <a:rPr lang="en-US" altLang="en-US" dirty="0"/>
              <a:t>Can be expanded to dynamic protection</a:t>
            </a:r>
          </a:p>
          <a:p>
            <a:pPr lvl="1"/>
            <a:r>
              <a:rPr lang="en-US" altLang="en-US" dirty="0"/>
              <a:t>Operations to add, delete access rights</a:t>
            </a:r>
          </a:p>
          <a:p>
            <a:pPr lvl="1"/>
            <a:r>
              <a:rPr lang="en-US" altLang="en-US" dirty="0"/>
              <a:t>Special access rights:</a:t>
            </a:r>
          </a:p>
          <a:p>
            <a:pPr lvl="2"/>
            <a:r>
              <a:rPr lang="en-US" altLang="en-US" i="1" dirty="0"/>
              <a:t>owner of O</a:t>
            </a:r>
            <a:r>
              <a:rPr lang="en-US" altLang="en-US" i="1" baseline="-25000" dirty="0"/>
              <a:t>i</a:t>
            </a:r>
            <a:endParaRPr lang="en-US" altLang="en-US" i="1" dirty="0"/>
          </a:p>
          <a:p>
            <a:pPr lvl="2"/>
            <a:r>
              <a:rPr lang="en-US" altLang="en-US" i="1" dirty="0"/>
              <a:t>copy op from O</a:t>
            </a:r>
            <a:r>
              <a:rPr lang="en-US" altLang="en-US" i="1" baseline="-25000" dirty="0"/>
              <a:t>i</a:t>
            </a:r>
            <a:r>
              <a:rPr lang="en-US" altLang="en-US" i="1" dirty="0"/>
              <a:t> to </a:t>
            </a:r>
            <a:r>
              <a:rPr lang="en-US" altLang="en-US" i="1" dirty="0" err="1"/>
              <a:t>O</a:t>
            </a:r>
            <a:r>
              <a:rPr lang="en-US" altLang="en-US" i="1" baseline="-25000" dirty="0" err="1"/>
              <a:t>j</a:t>
            </a:r>
            <a:r>
              <a:rPr lang="en-US" altLang="en-US" i="1" baseline="-25000" dirty="0"/>
              <a:t> </a:t>
            </a:r>
            <a:r>
              <a:rPr lang="en-US" altLang="en-US" i="1" dirty="0"/>
              <a:t>(denoted by </a:t>
            </a:r>
            <a:r>
              <a:rPr lang="ja-JP" altLang="en-US" i="1" dirty="0"/>
              <a:t>“</a:t>
            </a:r>
            <a:r>
              <a:rPr lang="en-US" altLang="ja-JP" i="1" dirty="0"/>
              <a:t>*</a:t>
            </a:r>
            <a:r>
              <a:rPr lang="ja-JP" altLang="en-US" i="1" dirty="0"/>
              <a:t>”</a:t>
            </a:r>
            <a:r>
              <a:rPr lang="en-US" altLang="ja-JP" i="1" dirty="0"/>
              <a:t>)</a:t>
            </a:r>
          </a:p>
          <a:p>
            <a:pPr lvl="2"/>
            <a:r>
              <a:rPr lang="en-US" altLang="en-US" i="1" dirty="0"/>
              <a:t>control – D</a:t>
            </a:r>
            <a:r>
              <a:rPr lang="en-US" altLang="en-US" i="1" baseline="-25000" dirty="0"/>
              <a:t>i</a:t>
            </a:r>
            <a:r>
              <a:rPr lang="en-US" altLang="en-US" i="1" dirty="0"/>
              <a:t> can modify </a:t>
            </a:r>
            <a:r>
              <a:rPr lang="en-US" altLang="en-US" i="1" dirty="0" err="1"/>
              <a:t>D</a:t>
            </a:r>
            <a:r>
              <a:rPr lang="en-US" altLang="en-US" i="1" baseline="-25000" dirty="0" err="1"/>
              <a:t>j</a:t>
            </a:r>
            <a:r>
              <a:rPr lang="en-US" altLang="en-US" i="1" dirty="0"/>
              <a:t> access rights</a:t>
            </a:r>
          </a:p>
          <a:p>
            <a:pPr lvl="2"/>
            <a:r>
              <a:rPr lang="en-US" altLang="en-US" i="1" dirty="0"/>
              <a:t>transfer – switch from domain D</a:t>
            </a:r>
            <a:r>
              <a:rPr lang="en-US" altLang="en-US" i="1" baseline="-25000" dirty="0"/>
              <a:t>i</a:t>
            </a:r>
            <a:r>
              <a:rPr lang="en-US" altLang="en-US" i="1" dirty="0"/>
              <a:t> to </a:t>
            </a:r>
            <a:r>
              <a:rPr lang="en-US" altLang="en-US" i="1" dirty="0" err="1"/>
              <a:t>D</a:t>
            </a:r>
            <a:r>
              <a:rPr lang="en-US" altLang="en-US" i="1" baseline="-25000" dirty="0" err="1"/>
              <a:t>j</a:t>
            </a:r>
            <a:endParaRPr lang="en-US" altLang="en-US" i="1" baseline="-25000" dirty="0"/>
          </a:p>
          <a:p>
            <a:pPr lvl="1"/>
            <a:r>
              <a:rPr lang="en-US" altLang="en-US" i="1" dirty="0"/>
              <a:t>Copy </a:t>
            </a:r>
            <a:r>
              <a:rPr lang="en-US" altLang="en-US" dirty="0"/>
              <a:t>and </a:t>
            </a:r>
            <a:r>
              <a:rPr lang="en-US" altLang="en-US" i="1" dirty="0"/>
              <a:t>Owner </a:t>
            </a:r>
            <a:r>
              <a:rPr lang="en-US" altLang="en-US" dirty="0"/>
              <a:t>applicable to an object</a:t>
            </a:r>
          </a:p>
          <a:p>
            <a:pPr lvl="1"/>
            <a:r>
              <a:rPr lang="en-US" altLang="en-US" i="1" dirty="0"/>
              <a:t>Control </a:t>
            </a:r>
            <a:r>
              <a:rPr lang="en-US" altLang="en-US" dirty="0"/>
              <a:t>applicable to domain object</a:t>
            </a:r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>
            <a:extLst>
              <a:ext uri="{FF2B5EF4-FFF2-40B4-BE49-F238E27FC236}">
                <a16:creationId xmlns:a16="http://schemas.microsoft.com/office/drawing/2014/main" xmlns="" id="{099FCB1C-FB77-43CD-8A80-FEDFB679A9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1652" y="239552"/>
            <a:ext cx="78105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Use of Access Matrix (Cont</a:t>
            </a:r>
            <a:r>
              <a:rPr lang="en-US" altLang="en-US" dirty="0" smtClean="0"/>
              <a:t>.) </a:t>
            </a:r>
            <a:endParaRPr lang="en-US" altLang="en-US" dirty="0"/>
          </a:p>
        </p:txBody>
      </p:sp>
      <p:sp>
        <p:nvSpPr>
          <p:cNvPr id="34818" name="Rectangle 3">
            <a:extLst>
              <a:ext uri="{FF2B5EF4-FFF2-40B4-BE49-F238E27FC236}">
                <a16:creationId xmlns:a16="http://schemas.microsoft.com/office/drawing/2014/main" xmlns="" id="{D499FC5D-C067-49E2-B5C9-154EA607E25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8418" y="1160269"/>
            <a:ext cx="7751727" cy="4530725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Access matrix </a:t>
            </a:r>
            <a:r>
              <a:rPr lang="en-US" altLang="en-US" dirty="0"/>
              <a:t>design separates mechanism from policy</a:t>
            </a:r>
          </a:p>
          <a:p>
            <a:pPr lvl="1"/>
            <a:r>
              <a:rPr lang="en-US" altLang="en-US" dirty="0"/>
              <a:t>Mechanism </a:t>
            </a:r>
          </a:p>
          <a:p>
            <a:pPr lvl="2"/>
            <a:r>
              <a:rPr lang="en-US" altLang="en-US" dirty="0"/>
              <a:t>Operating system provides access-matrix + rules</a:t>
            </a:r>
          </a:p>
          <a:p>
            <a:pPr lvl="2"/>
            <a:r>
              <a:rPr lang="en-US" altLang="en-US" dirty="0"/>
              <a:t>If ensures that the matrix is only manipulated by authorized agents and that rules are strictly enforced</a:t>
            </a:r>
          </a:p>
          <a:p>
            <a:pPr lvl="1"/>
            <a:r>
              <a:rPr lang="en-US" altLang="en-US" dirty="0"/>
              <a:t>Policy</a:t>
            </a:r>
          </a:p>
          <a:p>
            <a:pPr lvl="2"/>
            <a:r>
              <a:rPr lang="en-US" altLang="en-US" dirty="0"/>
              <a:t>User dictates policy</a:t>
            </a:r>
          </a:p>
          <a:p>
            <a:pPr lvl="2"/>
            <a:r>
              <a:rPr lang="en-US" altLang="en-US" dirty="0"/>
              <a:t>Who can access what object and in what mode</a:t>
            </a:r>
          </a:p>
          <a:p>
            <a:r>
              <a:rPr lang="en-US" altLang="en-US" dirty="0"/>
              <a:t>But </a:t>
            </a:r>
            <a:r>
              <a:rPr lang="en-US" altLang="en-US" dirty="0" err="1"/>
              <a:t>doesn</a:t>
            </a:r>
            <a:r>
              <a:rPr lang="ja-JP" altLang="en-US" dirty="0"/>
              <a:t>’</a:t>
            </a:r>
            <a:r>
              <a:rPr lang="en-US" altLang="ja-JP" dirty="0"/>
              <a:t>t solve the general confinement problem</a:t>
            </a:r>
          </a:p>
          <a:p>
            <a:pPr lvl="1"/>
            <a:endParaRPr lang="en-US" altLang="en-US" dirty="0"/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>
            <a:extLst>
              <a:ext uri="{FF2B5EF4-FFF2-40B4-BE49-F238E27FC236}">
                <a16:creationId xmlns:a16="http://schemas.microsoft.com/office/drawing/2014/main" xmlns="" id="{10C88AB3-8BEC-4994-AFCF-9E2F40CEA4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97000" y="224497"/>
            <a:ext cx="7747000" cy="51911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2800" dirty="0"/>
              <a:t>Access Matrix of Figure A with</a:t>
            </a:r>
            <a:br>
              <a:rPr lang="en-US" altLang="en-US" sz="2800" dirty="0"/>
            </a:br>
            <a:r>
              <a:rPr lang="en-US" altLang="en-US" sz="2800" dirty="0"/>
              <a:t>Domains as Objects</a:t>
            </a:r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xmlns="" id="{B2BDB480-8490-4C0D-B61B-28F11E254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63" y="1985963"/>
            <a:ext cx="7404100" cy="306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>
            <a:extLst>
              <a:ext uri="{FF2B5EF4-FFF2-40B4-BE49-F238E27FC236}">
                <a16:creationId xmlns:a16="http://schemas.microsoft.com/office/drawing/2014/main" xmlns="" id="{95088177-D695-41C6-AF93-E1B79E029B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6406" y="242923"/>
            <a:ext cx="771842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Topics covered</a:t>
            </a:r>
            <a:endParaRPr lang="en-US" altLang="en-US" b="0" dirty="0"/>
          </a:p>
        </p:txBody>
      </p:sp>
      <p:sp>
        <p:nvSpPr>
          <p:cNvPr id="7170" name="Rectangle 3">
            <a:extLst>
              <a:ext uri="{FF2B5EF4-FFF2-40B4-BE49-F238E27FC236}">
                <a16:creationId xmlns:a16="http://schemas.microsoft.com/office/drawing/2014/main" xmlns="" id="{B7618546-C145-4C85-AD5A-11D70F487BD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58838" y="1172387"/>
            <a:ext cx="7351712" cy="4483100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Goals of Protection </a:t>
            </a:r>
          </a:p>
          <a:p>
            <a:r>
              <a:rPr lang="en-US" altLang="en-US" dirty="0"/>
              <a:t>Principles of Protection</a:t>
            </a:r>
          </a:p>
          <a:p>
            <a:r>
              <a:rPr lang="en-US" altLang="en-US" dirty="0"/>
              <a:t>Protection Rings</a:t>
            </a:r>
          </a:p>
          <a:p>
            <a:r>
              <a:rPr lang="en-US" altLang="en-US" dirty="0"/>
              <a:t>Domain of Protection</a:t>
            </a:r>
          </a:p>
          <a:p>
            <a:r>
              <a:rPr lang="en-US" altLang="en-US" dirty="0"/>
              <a:t>Access Matrix </a:t>
            </a:r>
          </a:p>
          <a:p>
            <a:r>
              <a:rPr lang="en-US" altLang="en-US" dirty="0"/>
              <a:t>Implementation of Access Matrix </a:t>
            </a:r>
          </a:p>
          <a:p>
            <a:r>
              <a:rPr lang="en-US" altLang="en-US" dirty="0"/>
              <a:t>Revocation of Access Rights </a:t>
            </a:r>
          </a:p>
          <a:p>
            <a:r>
              <a:rPr lang="en-US" altLang="en-US" dirty="0"/>
              <a:t>Role-based Access Control</a:t>
            </a:r>
          </a:p>
          <a:p>
            <a:r>
              <a:rPr lang="en-US" altLang="en-US" dirty="0"/>
              <a:t>Mandatory Access Control (MAC)</a:t>
            </a:r>
          </a:p>
          <a:p>
            <a:r>
              <a:rPr lang="en-US" altLang="en-US" dirty="0"/>
              <a:t>Capability-Based Systems </a:t>
            </a:r>
          </a:p>
          <a:p>
            <a:r>
              <a:rPr lang="en-US" altLang="en-US" dirty="0"/>
              <a:t>Other Protection Implementation Methods</a:t>
            </a:r>
          </a:p>
          <a:p>
            <a:r>
              <a:rPr lang="en-US" altLang="en-US" dirty="0"/>
              <a:t>Language-based Protection</a:t>
            </a:r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xmlns="" id="{A2A3FE67-57F6-453A-A30D-73C26791AD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93487" y="257209"/>
            <a:ext cx="775335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Access Matrix with </a:t>
            </a:r>
            <a:r>
              <a:rPr lang="en-US" altLang="en-US" i="1" dirty="0"/>
              <a:t>Copy</a:t>
            </a:r>
            <a:r>
              <a:rPr lang="en-US" altLang="en-US" dirty="0"/>
              <a:t> </a:t>
            </a:r>
            <a:r>
              <a:rPr lang="en-US" altLang="en-US" dirty="0" smtClean="0"/>
              <a:t>Rights </a:t>
            </a:r>
            <a:endParaRPr lang="en-US" altLang="en-US" dirty="0"/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xmlns="" id="{4E79CC29-4DA3-4B90-B623-DF40E23AD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3" y="1339850"/>
            <a:ext cx="4832350" cy="512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>
            <a:extLst>
              <a:ext uri="{FF2B5EF4-FFF2-40B4-BE49-F238E27FC236}">
                <a16:creationId xmlns:a16="http://schemas.microsoft.com/office/drawing/2014/main" xmlns="" id="{911E2ACE-86C3-4E41-B2FC-C64B3A95F1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5454" y="248883"/>
            <a:ext cx="778192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Access Matrix With </a:t>
            </a:r>
            <a:r>
              <a:rPr lang="en-US" altLang="en-US" i="1" dirty="0"/>
              <a:t>Owner</a:t>
            </a:r>
            <a:r>
              <a:rPr lang="en-US" altLang="en-US" dirty="0"/>
              <a:t> Rights</a:t>
            </a:r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xmlns="" id="{2D8F857B-D84C-439A-A521-FB93AFE83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63" y="1428750"/>
            <a:ext cx="3667125" cy="476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xmlns="" id="{B4995268-5F4D-4940-94C4-8DBD762C38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6960" y="150100"/>
            <a:ext cx="7840663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Modified Access Matrix of Figure </a:t>
            </a:r>
            <a:r>
              <a:rPr lang="en-US" altLang="en-US" dirty="0" smtClean="0"/>
              <a:t>B </a:t>
            </a:r>
            <a:endParaRPr lang="en-US" altLang="en-US" dirty="0"/>
          </a:p>
        </p:txBody>
      </p:sp>
      <p:pic>
        <p:nvPicPr>
          <p:cNvPr id="43010" name="Picture 2">
            <a:extLst>
              <a:ext uri="{FF2B5EF4-FFF2-40B4-BE49-F238E27FC236}">
                <a16:creationId xmlns:a16="http://schemas.microsoft.com/office/drawing/2014/main" xmlns="" id="{35B92467-4912-49EA-9942-5591BB69D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5" y="1898650"/>
            <a:ext cx="7756525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94823" y="150100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>
            <a:extLst>
              <a:ext uri="{FF2B5EF4-FFF2-40B4-BE49-F238E27FC236}">
                <a16:creationId xmlns:a16="http://schemas.microsoft.com/office/drawing/2014/main" xmlns="" id="{92EADC7B-410B-4F72-92BD-4AA9096560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5237" y="59905"/>
            <a:ext cx="77724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Implementation of Access </a:t>
            </a:r>
            <a:r>
              <a:rPr lang="en-US" altLang="en-US" dirty="0" smtClean="0"/>
              <a:t>Matrix </a:t>
            </a:r>
            <a:endParaRPr lang="en-US" altLang="en-US" dirty="0"/>
          </a:p>
        </p:txBody>
      </p:sp>
      <p:sp>
        <p:nvSpPr>
          <p:cNvPr id="45058" name="Rectangle 3">
            <a:extLst>
              <a:ext uri="{FF2B5EF4-FFF2-40B4-BE49-F238E27FC236}">
                <a16:creationId xmlns:a16="http://schemas.microsoft.com/office/drawing/2014/main" xmlns="" id="{16D2159F-6E46-49EF-B8BB-1A4018DDE24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72218" y="1176177"/>
            <a:ext cx="7634383" cy="4005263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2736850" algn="l"/>
              </a:tabLst>
            </a:pPr>
            <a:r>
              <a:rPr lang="en-US" altLang="en-US" dirty="0"/>
              <a:t>Generally, a sparse matrix</a:t>
            </a:r>
          </a:p>
          <a:p>
            <a:pPr>
              <a:lnSpc>
                <a:spcPct val="90000"/>
              </a:lnSpc>
              <a:tabLst>
                <a:tab pos="2736850" algn="l"/>
              </a:tabLst>
            </a:pPr>
            <a:r>
              <a:rPr lang="en-US" altLang="en-US" dirty="0"/>
              <a:t>Option 1 – Global table</a:t>
            </a:r>
          </a:p>
          <a:p>
            <a:pPr lvl="1">
              <a:lnSpc>
                <a:spcPct val="90000"/>
              </a:lnSpc>
              <a:tabLst>
                <a:tab pos="2736850" algn="l"/>
              </a:tabLst>
            </a:pPr>
            <a:r>
              <a:rPr lang="en-US" altLang="en-US" dirty="0"/>
              <a:t>Store ordered triples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&lt;domain, object, rights-set&gt; </a:t>
            </a:r>
            <a:r>
              <a:rPr lang="en-US" altLang="en-US" dirty="0"/>
              <a:t>in table</a:t>
            </a:r>
          </a:p>
          <a:p>
            <a:pPr lvl="1">
              <a:lnSpc>
                <a:spcPct val="90000"/>
              </a:lnSpc>
              <a:tabLst>
                <a:tab pos="2736850" algn="l"/>
              </a:tabLst>
            </a:pPr>
            <a:r>
              <a:rPr lang="en-US" altLang="en-US" dirty="0"/>
              <a:t>A requested operation M on object </a:t>
            </a:r>
            <a:r>
              <a:rPr lang="en-US" altLang="en-US" i="1" dirty="0" err="1"/>
              <a:t>O</a:t>
            </a:r>
            <a:r>
              <a:rPr lang="en-US" altLang="en-US" i="1" baseline="-25000" dirty="0" err="1"/>
              <a:t>j</a:t>
            </a:r>
            <a:r>
              <a:rPr lang="en-US" altLang="en-US" dirty="0"/>
              <a:t> within domain </a:t>
            </a:r>
            <a:r>
              <a:rPr lang="en-US" altLang="en-US" i="1" dirty="0"/>
              <a:t>D</a:t>
            </a:r>
            <a:r>
              <a:rPr lang="en-US" altLang="en-US" i="1" baseline="-25000" dirty="0"/>
              <a:t>i</a:t>
            </a:r>
            <a:r>
              <a:rPr lang="en-US" altLang="en-US" dirty="0"/>
              <a:t> -&gt; search table for </a:t>
            </a:r>
            <a:r>
              <a:rPr lang="en-US" altLang="en-US" i="1" dirty="0"/>
              <a:t>&lt; D</a:t>
            </a:r>
            <a:r>
              <a:rPr lang="en-US" altLang="en-US" i="1" baseline="-25000" dirty="0"/>
              <a:t>i</a:t>
            </a:r>
            <a:r>
              <a:rPr lang="en-US" altLang="en-US" i="1" dirty="0"/>
              <a:t>, </a:t>
            </a:r>
            <a:r>
              <a:rPr lang="en-US" altLang="en-US" i="1" dirty="0" err="1"/>
              <a:t>O</a:t>
            </a:r>
            <a:r>
              <a:rPr lang="en-US" altLang="en-US" i="1" baseline="-25000" dirty="0" err="1"/>
              <a:t>j</a:t>
            </a:r>
            <a:r>
              <a:rPr lang="en-US" altLang="en-US" i="1" dirty="0"/>
              <a:t>,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k</a:t>
            </a:r>
            <a:r>
              <a:rPr lang="en-US" altLang="en-US" i="1" dirty="0"/>
              <a:t> &gt; </a:t>
            </a:r>
          </a:p>
          <a:p>
            <a:pPr lvl="2">
              <a:lnSpc>
                <a:spcPct val="90000"/>
              </a:lnSpc>
              <a:tabLst>
                <a:tab pos="2736850" algn="l"/>
              </a:tabLst>
            </a:pPr>
            <a:r>
              <a:rPr lang="en-US" altLang="en-US" dirty="0"/>
              <a:t>with M ∈ </a:t>
            </a:r>
            <a:r>
              <a:rPr lang="en-US" altLang="en-US" dirty="0" err="1"/>
              <a:t>R</a:t>
            </a:r>
            <a:r>
              <a:rPr lang="en-US" altLang="en-US" baseline="-25000" dirty="0" err="1"/>
              <a:t>k</a:t>
            </a:r>
            <a:endParaRPr lang="en-US" altLang="en-US" baseline="-25000" dirty="0"/>
          </a:p>
          <a:p>
            <a:pPr lvl="1">
              <a:lnSpc>
                <a:spcPct val="90000"/>
              </a:lnSpc>
              <a:tabLst>
                <a:tab pos="2736850" algn="l"/>
              </a:tabLst>
            </a:pPr>
            <a:r>
              <a:rPr lang="en-US" altLang="en-US" dirty="0"/>
              <a:t>But table could be large -&gt; won</a:t>
            </a:r>
            <a:r>
              <a:rPr lang="ja-JP" altLang="en-US" dirty="0"/>
              <a:t>’</a:t>
            </a:r>
            <a:r>
              <a:rPr lang="en-US" altLang="ja-JP" dirty="0"/>
              <a:t>t fit in main memory</a:t>
            </a:r>
          </a:p>
          <a:p>
            <a:pPr lvl="1">
              <a:lnSpc>
                <a:spcPct val="90000"/>
              </a:lnSpc>
              <a:tabLst>
                <a:tab pos="2736850" algn="l"/>
              </a:tabLst>
            </a:pPr>
            <a:r>
              <a:rPr lang="en-US" altLang="en-US" dirty="0"/>
              <a:t>Difficult to group objects (consider an object that all domains can read)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736850" algn="l"/>
              </a:tabLst>
            </a:pPr>
            <a:endParaRPr lang="en-US" altLang="en-US" dirty="0"/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>
            <a:extLst>
              <a:ext uri="{FF2B5EF4-FFF2-40B4-BE49-F238E27FC236}">
                <a16:creationId xmlns:a16="http://schemas.microsoft.com/office/drawing/2014/main" xmlns="" id="{FB00A21D-3923-4C9F-9946-CE9C65DF8D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" y="97815"/>
            <a:ext cx="8120062" cy="533121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Implementation of Access </a:t>
            </a:r>
            <a:r>
              <a:rPr lang="en-US" altLang="en-US" dirty="0" smtClean="0"/>
              <a:t>Matrix</a:t>
            </a:r>
            <a:endParaRPr lang="en-US" altLang="en-US" dirty="0"/>
          </a:p>
        </p:txBody>
      </p:sp>
      <p:sp>
        <p:nvSpPr>
          <p:cNvPr id="47106" name="Rectangle 3">
            <a:extLst>
              <a:ext uri="{FF2B5EF4-FFF2-40B4-BE49-F238E27FC236}">
                <a16:creationId xmlns:a16="http://schemas.microsoft.com/office/drawing/2014/main" xmlns="" id="{9C45529A-365C-4E77-AA67-DEBAF8A29DB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73125" y="1176179"/>
            <a:ext cx="7673716" cy="4005263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2736850" algn="l"/>
              </a:tabLst>
            </a:pPr>
            <a:r>
              <a:rPr lang="en-US" altLang="en-US" dirty="0"/>
              <a:t>Option 2 – Access lists for objects</a:t>
            </a:r>
          </a:p>
          <a:p>
            <a:pPr lvl="1">
              <a:lnSpc>
                <a:spcPct val="90000"/>
              </a:lnSpc>
              <a:tabLst>
                <a:tab pos="2736850" algn="l"/>
              </a:tabLst>
            </a:pPr>
            <a:r>
              <a:rPr lang="en-US" altLang="en-US" dirty="0"/>
              <a:t>Each column implemented as an access list for one object</a:t>
            </a:r>
          </a:p>
          <a:p>
            <a:pPr lvl="1">
              <a:lnSpc>
                <a:spcPct val="90000"/>
              </a:lnSpc>
              <a:tabLst>
                <a:tab pos="2736850" algn="l"/>
              </a:tabLst>
            </a:pPr>
            <a:r>
              <a:rPr lang="en-US" altLang="en-US" dirty="0"/>
              <a:t>Resulting per-object list consists of ordered pairs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&lt;domain, rights-set&gt; </a:t>
            </a:r>
            <a:r>
              <a:rPr lang="en-US" altLang="en-US" dirty="0"/>
              <a:t>defining all domains with non-empty set of access rights for the object</a:t>
            </a:r>
          </a:p>
          <a:p>
            <a:pPr lvl="1">
              <a:lnSpc>
                <a:spcPct val="90000"/>
              </a:lnSpc>
              <a:tabLst>
                <a:tab pos="2736850" algn="l"/>
              </a:tabLst>
            </a:pPr>
            <a:r>
              <a:rPr lang="en-US" altLang="en-US" dirty="0"/>
              <a:t>Easily extended to contain default set -&gt; If M ∈ default set, also allow access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736850" algn="l"/>
              </a:tabLst>
            </a:pPr>
            <a:endParaRPr lang="en-US" altLang="en-US" dirty="0"/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>
            <a:extLst>
              <a:ext uri="{FF2B5EF4-FFF2-40B4-BE49-F238E27FC236}">
                <a16:creationId xmlns:a16="http://schemas.microsoft.com/office/drawing/2014/main" xmlns="" id="{373E1A66-7267-4272-B79D-8AB6737980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51" y="261630"/>
            <a:ext cx="8229600" cy="576263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Implementation of Access </a:t>
            </a:r>
            <a:r>
              <a:rPr lang="en-US" altLang="en-US" dirty="0" smtClean="0"/>
              <a:t>Matrix</a:t>
            </a:r>
            <a:endParaRPr lang="en-US" altLang="en-US" dirty="0"/>
          </a:p>
        </p:txBody>
      </p:sp>
      <p:sp>
        <p:nvSpPr>
          <p:cNvPr id="49154" name="Content Placeholder 2">
            <a:extLst>
              <a:ext uri="{FF2B5EF4-FFF2-40B4-BE49-F238E27FC236}">
                <a16:creationId xmlns:a16="http://schemas.microsoft.com/office/drawing/2014/main" xmlns="" id="{581878C1-EC87-4446-81DD-B18E92F77C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74713" y="1177502"/>
            <a:ext cx="7616144" cy="4530725"/>
          </a:xfrm>
        </p:spPr>
        <p:txBody>
          <a:bodyPr/>
          <a:lstStyle/>
          <a:p>
            <a:pPr>
              <a:tabLst>
                <a:tab pos="2736850" algn="l"/>
              </a:tabLst>
            </a:pPr>
            <a:r>
              <a:rPr lang="en-US" altLang="en-US" dirty="0"/>
              <a:t>Each column = Access-control list for one object </a:t>
            </a:r>
            <a:br>
              <a:rPr lang="en-US" altLang="en-US" dirty="0"/>
            </a:br>
            <a:r>
              <a:rPr lang="en-US" altLang="en-US" dirty="0"/>
              <a:t>Defines who can perform what operation</a:t>
            </a:r>
            <a:br>
              <a:rPr lang="en-US" altLang="en-US" dirty="0"/>
            </a:br>
            <a:r>
              <a:rPr lang="en-US" altLang="en-US" sz="1600" dirty="0"/>
              <a:t/>
            </a:r>
            <a:br>
              <a:rPr lang="en-US" altLang="en-US" sz="1600" dirty="0"/>
            </a:br>
            <a:r>
              <a:rPr lang="en-US" altLang="en-US" sz="1600" dirty="0"/>
              <a:t>	Domain 1 = Read, Write</a:t>
            </a:r>
            <a:br>
              <a:rPr lang="en-US" altLang="en-US" sz="1600" dirty="0"/>
            </a:br>
            <a:r>
              <a:rPr lang="en-US" altLang="en-US" sz="1600" dirty="0"/>
              <a:t>	Domain 2 = Read</a:t>
            </a:r>
            <a:br>
              <a:rPr lang="en-US" altLang="en-US" sz="1600" dirty="0"/>
            </a:br>
            <a:r>
              <a:rPr lang="en-US" altLang="en-US" sz="1600" dirty="0"/>
              <a:t>	Domain 3 = Read</a:t>
            </a:r>
            <a:br>
              <a:rPr lang="en-US" altLang="en-US" sz="1600" dirty="0"/>
            </a:br>
            <a:r>
              <a:rPr lang="en-US" altLang="en-US" sz="1600" dirty="0"/>
              <a:t>	       </a:t>
            </a:r>
            <a:endParaRPr lang="en-US" altLang="en-US" sz="1600" dirty="0">
              <a:sym typeface="MT Extra" panose="05050102010205020202" pitchFamily="18" charset="2"/>
            </a:endParaRPr>
          </a:p>
          <a:p>
            <a:pPr>
              <a:tabLst>
                <a:tab pos="2736850" algn="l"/>
              </a:tabLst>
            </a:pPr>
            <a:r>
              <a:rPr lang="en-US" altLang="en-US" dirty="0">
                <a:sym typeface="MT Extra" panose="05050102010205020202" pitchFamily="18" charset="2"/>
              </a:rPr>
              <a:t>Each Row = Capability List (like a key)</a:t>
            </a:r>
            <a:br>
              <a:rPr lang="en-US" altLang="en-US" dirty="0">
                <a:sym typeface="MT Extra" panose="05050102010205020202" pitchFamily="18" charset="2"/>
              </a:rPr>
            </a:br>
            <a:r>
              <a:rPr lang="en-US" altLang="en-US" dirty="0">
                <a:sym typeface="MT Extra" panose="05050102010205020202" pitchFamily="18" charset="2"/>
              </a:rPr>
              <a:t>For each domain, what operations allowed on what objects</a:t>
            </a:r>
          </a:p>
          <a:p>
            <a:pPr lvl="3">
              <a:buFontTx/>
              <a:buNone/>
              <a:tabLst>
                <a:tab pos="2736850" algn="l"/>
              </a:tabLst>
            </a:pPr>
            <a:r>
              <a:rPr lang="en-US" altLang="en-US" sz="1600" dirty="0"/>
              <a:t>Object F1 – Read</a:t>
            </a:r>
          </a:p>
          <a:p>
            <a:pPr lvl="3">
              <a:buFontTx/>
              <a:buNone/>
              <a:tabLst>
                <a:tab pos="2736850" algn="l"/>
              </a:tabLst>
            </a:pPr>
            <a:r>
              <a:rPr lang="en-US" altLang="en-US" sz="1600" dirty="0"/>
              <a:t>Object F4 – Read, Write, Execute</a:t>
            </a:r>
          </a:p>
          <a:p>
            <a:pPr lvl="3">
              <a:buFontTx/>
              <a:buNone/>
              <a:tabLst>
                <a:tab pos="2736850" algn="l"/>
              </a:tabLst>
            </a:pPr>
            <a:r>
              <a:rPr lang="en-US" altLang="en-US" sz="1600" dirty="0"/>
              <a:t>Object F5 – Read, Write, Delete, Copy</a:t>
            </a:r>
          </a:p>
          <a:p>
            <a:pPr>
              <a:tabLst>
                <a:tab pos="2736850" algn="l"/>
              </a:tabLst>
            </a:pPr>
            <a:endParaRPr lang="en-US" altLang="en-US" dirty="0"/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76304" y="304493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>
            <a:extLst>
              <a:ext uri="{FF2B5EF4-FFF2-40B4-BE49-F238E27FC236}">
                <a16:creationId xmlns:a16="http://schemas.microsoft.com/office/drawing/2014/main" xmlns="" id="{1BD21EFA-2E12-42D0-803F-3912CED229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056" y="181634"/>
            <a:ext cx="7993841" cy="576263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Implementation of Access </a:t>
            </a:r>
            <a:r>
              <a:rPr lang="en-US" altLang="en-US" dirty="0" smtClean="0"/>
              <a:t>Matrix</a:t>
            </a:r>
            <a:endParaRPr lang="en-US" altLang="en-US" dirty="0"/>
          </a:p>
        </p:txBody>
      </p:sp>
      <p:sp>
        <p:nvSpPr>
          <p:cNvPr id="50178" name="Content Placeholder 2">
            <a:extLst>
              <a:ext uri="{FF2B5EF4-FFF2-40B4-BE49-F238E27FC236}">
                <a16:creationId xmlns:a16="http://schemas.microsoft.com/office/drawing/2014/main" xmlns="" id="{0017032B-F196-4479-902B-82E86603A9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9755" y="1175562"/>
            <a:ext cx="7649093" cy="4530725"/>
          </a:xfrm>
        </p:spPr>
        <p:txBody>
          <a:bodyPr>
            <a:normAutofit/>
          </a:bodyPr>
          <a:lstStyle/>
          <a:p>
            <a:r>
              <a:rPr lang="en-US" altLang="en-US" dirty="0"/>
              <a:t>Option 3 – Capability list for domains</a:t>
            </a:r>
          </a:p>
          <a:p>
            <a:pPr lvl="1"/>
            <a:r>
              <a:rPr lang="en-US" altLang="en-US" dirty="0"/>
              <a:t>Instead of object-based, list is domain based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Capability list </a:t>
            </a:r>
            <a:r>
              <a:rPr lang="en-US" altLang="en-US" dirty="0"/>
              <a:t>for domain is list of objects together with operations allows on them</a:t>
            </a:r>
          </a:p>
          <a:p>
            <a:pPr lvl="1"/>
            <a:r>
              <a:rPr lang="en-US" altLang="en-US" dirty="0"/>
              <a:t>Object represented by its name or address, called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capability</a:t>
            </a:r>
          </a:p>
          <a:p>
            <a:pPr lvl="1"/>
            <a:r>
              <a:rPr lang="en-US" altLang="en-US" dirty="0"/>
              <a:t>Execute operation M on object </a:t>
            </a:r>
            <a:r>
              <a:rPr lang="en-US" altLang="en-US" dirty="0" err="1"/>
              <a:t>O</a:t>
            </a:r>
            <a:r>
              <a:rPr lang="en-US" altLang="en-US" baseline="-25000" dirty="0" err="1"/>
              <a:t>j</a:t>
            </a:r>
            <a:r>
              <a:rPr lang="en-US" altLang="en-US" dirty="0"/>
              <a:t>, process requests operation and specifies capability as parameter</a:t>
            </a:r>
          </a:p>
          <a:p>
            <a:pPr lvl="2"/>
            <a:r>
              <a:rPr lang="en-US" altLang="en-US" dirty="0"/>
              <a:t>Possession of capability means access is allowed</a:t>
            </a:r>
          </a:p>
          <a:p>
            <a:pPr lvl="1"/>
            <a:r>
              <a:rPr lang="en-US" altLang="en-US" dirty="0"/>
              <a:t>Capability list associated with domain but never directly accessible by domain</a:t>
            </a:r>
          </a:p>
          <a:p>
            <a:pPr lvl="2"/>
            <a:r>
              <a:rPr lang="en-US" altLang="en-US" dirty="0"/>
              <a:t>Rather, protected object, maintained by OS and accessed indirectly</a:t>
            </a:r>
          </a:p>
          <a:p>
            <a:pPr lvl="2"/>
            <a:r>
              <a:rPr lang="en-US" altLang="en-US" dirty="0"/>
              <a:t>Like a </a:t>
            </a:r>
            <a:r>
              <a:rPr lang="ja-JP" altLang="en-US" dirty="0"/>
              <a:t>“</a:t>
            </a:r>
            <a:r>
              <a:rPr lang="en-US" altLang="ja-JP" dirty="0"/>
              <a:t>secure pointer</a:t>
            </a:r>
            <a:r>
              <a:rPr lang="ja-JP" altLang="en-US" dirty="0"/>
              <a:t>”</a:t>
            </a:r>
            <a:endParaRPr lang="en-US" altLang="ja-JP" dirty="0"/>
          </a:p>
          <a:p>
            <a:pPr lvl="2"/>
            <a:r>
              <a:rPr lang="en-US" altLang="en-US" dirty="0"/>
              <a:t>Idea can be extended up to applications</a:t>
            </a:r>
          </a:p>
          <a:p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20272" y="258211"/>
            <a:ext cx="1625600" cy="499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>
            <a:extLst>
              <a:ext uri="{FF2B5EF4-FFF2-40B4-BE49-F238E27FC236}">
                <a16:creationId xmlns:a16="http://schemas.microsoft.com/office/drawing/2014/main" xmlns="" id="{416DE31D-6C49-49CE-BA8E-6F1509775A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13431"/>
            <a:ext cx="8131336" cy="576262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Implementation of Access </a:t>
            </a:r>
            <a:r>
              <a:rPr lang="en-US" altLang="en-US" dirty="0" smtClean="0"/>
              <a:t>Matrix</a:t>
            </a:r>
            <a:endParaRPr lang="en-US" altLang="en-US" dirty="0"/>
          </a:p>
        </p:txBody>
      </p:sp>
      <p:sp>
        <p:nvSpPr>
          <p:cNvPr id="51202" name="Content Placeholder 2">
            <a:extLst>
              <a:ext uri="{FF2B5EF4-FFF2-40B4-BE49-F238E27FC236}">
                <a16:creationId xmlns:a16="http://schemas.microsoft.com/office/drawing/2014/main" xmlns="" id="{9CCEAFA1-3944-4E2F-8016-16B0BBF2B5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9756" y="872186"/>
            <a:ext cx="7677085" cy="4303712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endParaRPr lang="en-US" altLang="en-US" sz="1400" dirty="0"/>
          </a:p>
          <a:p>
            <a:r>
              <a:rPr lang="en-US" altLang="en-US" dirty="0"/>
              <a:t>Option 4 – Lock-key</a:t>
            </a:r>
          </a:p>
          <a:p>
            <a:pPr lvl="1"/>
            <a:r>
              <a:rPr lang="en-US" altLang="en-US" dirty="0"/>
              <a:t>Compromise between access lists and capability lists</a:t>
            </a:r>
          </a:p>
          <a:p>
            <a:pPr lvl="1"/>
            <a:r>
              <a:rPr lang="en-US" altLang="en-US" dirty="0"/>
              <a:t>Each object has list of unique bit patterns,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locks</a:t>
            </a:r>
          </a:p>
          <a:p>
            <a:pPr lvl="1"/>
            <a:r>
              <a:rPr lang="en-US" altLang="en-US" dirty="0"/>
              <a:t>Each domain as list of unique bit patterns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keys</a:t>
            </a:r>
          </a:p>
          <a:p>
            <a:pPr lvl="1"/>
            <a:r>
              <a:rPr lang="en-US" altLang="en-US" dirty="0"/>
              <a:t>Process in a domain can only access object if domain has key that matches one of the locks</a:t>
            </a:r>
          </a:p>
          <a:p>
            <a:endParaRPr lang="en-US" altLang="en-US" dirty="0"/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>
            <a:extLst>
              <a:ext uri="{FF2B5EF4-FFF2-40B4-BE49-F238E27FC236}">
                <a16:creationId xmlns:a16="http://schemas.microsoft.com/office/drawing/2014/main" xmlns="" id="{5813E91C-362F-414C-97A0-1A7ABD72C6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0797" y="105025"/>
            <a:ext cx="7799387" cy="576263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Comparison of </a:t>
            </a:r>
            <a:r>
              <a:rPr lang="en-US" altLang="en-US" dirty="0" smtClean="0"/>
              <a:t>Implementations </a:t>
            </a:r>
            <a:endParaRPr lang="en-US" altLang="en-US" dirty="0"/>
          </a:p>
        </p:txBody>
      </p:sp>
      <p:sp>
        <p:nvSpPr>
          <p:cNvPr id="52226" name="Content Placeholder 2">
            <a:extLst>
              <a:ext uri="{FF2B5EF4-FFF2-40B4-BE49-F238E27FC236}">
                <a16:creationId xmlns:a16="http://schemas.microsoft.com/office/drawing/2014/main" xmlns="" id="{B22FA6D0-9E8B-4B76-AEE7-61914B2D498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9756" y="1180942"/>
            <a:ext cx="7667754" cy="4530725"/>
          </a:xfrm>
        </p:spPr>
        <p:txBody>
          <a:bodyPr/>
          <a:lstStyle/>
          <a:p>
            <a:r>
              <a:rPr lang="en-US" altLang="en-US" dirty="0"/>
              <a:t>Many trade-offs to consider</a:t>
            </a:r>
          </a:p>
          <a:p>
            <a:pPr lvl="1"/>
            <a:r>
              <a:rPr lang="en-US" altLang="en-US" dirty="0"/>
              <a:t>Global table is simple, but can be large</a:t>
            </a:r>
          </a:p>
          <a:p>
            <a:pPr lvl="1"/>
            <a:r>
              <a:rPr lang="en-US" altLang="en-US" dirty="0"/>
              <a:t>Access lists correspond to needs of users</a:t>
            </a:r>
          </a:p>
          <a:p>
            <a:pPr lvl="2"/>
            <a:r>
              <a:rPr lang="en-US" altLang="en-US" dirty="0"/>
              <a:t>Determining set of access rights for domain non-localized so difficult</a:t>
            </a:r>
          </a:p>
          <a:p>
            <a:pPr lvl="2"/>
            <a:r>
              <a:rPr lang="en-US" altLang="en-US" dirty="0"/>
              <a:t>Every access to an object must be checked</a:t>
            </a:r>
          </a:p>
          <a:p>
            <a:pPr lvl="3"/>
            <a:r>
              <a:rPr lang="en-US" altLang="en-US" dirty="0"/>
              <a:t>Many objects and access rights -&gt; slow</a:t>
            </a:r>
          </a:p>
          <a:p>
            <a:pPr lvl="1"/>
            <a:r>
              <a:rPr lang="en-US" altLang="en-US" dirty="0"/>
              <a:t>Capability lists useful for localizing information for a given process</a:t>
            </a:r>
          </a:p>
          <a:p>
            <a:pPr lvl="2"/>
            <a:r>
              <a:rPr lang="en-US" altLang="en-US" dirty="0"/>
              <a:t>But revocation capabilities can be inefficient</a:t>
            </a:r>
          </a:p>
          <a:p>
            <a:pPr lvl="1"/>
            <a:r>
              <a:rPr lang="en-US" altLang="en-US" dirty="0"/>
              <a:t>Lock-key effective and flexible, keys can be passed freely from domain to domain, easy revocation </a:t>
            </a:r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>
            <a:extLst>
              <a:ext uri="{FF2B5EF4-FFF2-40B4-BE49-F238E27FC236}">
                <a16:creationId xmlns:a16="http://schemas.microsoft.com/office/drawing/2014/main" xmlns="" id="{052027DE-8E8B-4329-BD0D-4BDA1878BB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6599" y="331180"/>
            <a:ext cx="8252732" cy="576263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Comparison of </a:t>
            </a:r>
            <a:r>
              <a:rPr lang="en-US" altLang="en-US" dirty="0" smtClean="0"/>
              <a:t>Implementations</a:t>
            </a:r>
            <a:endParaRPr lang="en-US" altLang="en-US" dirty="0"/>
          </a:p>
        </p:txBody>
      </p:sp>
      <p:sp>
        <p:nvSpPr>
          <p:cNvPr id="53250" name="Content Placeholder 2">
            <a:extLst>
              <a:ext uri="{FF2B5EF4-FFF2-40B4-BE49-F238E27FC236}">
                <a16:creationId xmlns:a16="http://schemas.microsoft.com/office/drawing/2014/main" xmlns="" id="{06BE5B8D-428F-4605-98DD-93CF68677B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9756" y="1176567"/>
            <a:ext cx="7695746" cy="4530725"/>
          </a:xfrm>
        </p:spPr>
        <p:txBody>
          <a:bodyPr/>
          <a:lstStyle/>
          <a:p>
            <a:r>
              <a:rPr lang="en-US" altLang="en-US" dirty="0"/>
              <a:t>Most systems use combination of access lists and capabilities</a:t>
            </a:r>
          </a:p>
          <a:p>
            <a:pPr lvl="1"/>
            <a:r>
              <a:rPr lang="en-US" altLang="en-US" dirty="0"/>
              <a:t>First access to an object -&gt; access list searched</a:t>
            </a:r>
          </a:p>
          <a:p>
            <a:pPr lvl="2"/>
            <a:r>
              <a:rPr lang="en-US" altLang="en-US" dirty="0"/>
              <a:t>If allowed, capability created and attached to process</a:t>
            </a:r>
          </a:p>
          <a:p>
            <a:pPr lvl="3"/>
            <a:r>
              <a:rPr lang="en-US" altLang="en-US" dirty="0"/>
              <a:t>Additional accesses need not be checked</a:t>
            </a:r>
          </a:p>
          <a:p>
            <a:pPr lvl="2"/>
            <a:r>
              <a:rPr lang="en-US" altLang="en-US" dirty="0"/>
              <a:t>After last access, capability destroyed</a:t>
            </a:r>
          </a:p>
          <a:p>
            <a:pPr lvl="2"/>
            <a:r>
              <a:rPr lang="en-US" altLang="en-US" dirty="0"/>
              <a:t>Consider file system with ACLs per file</a:t>
            </a:r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30584" y="241905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>
            <a:extLst>
              <a:ext uri="{FF2B5EF4-FFF2-40B4-BE49-F238E27FC236}">
                <a16:creationId xmlns:a16="http://schemas.microsoft.com/office/drawing/2014/main" xmlns="" id="{FC52CBFD-E219-4A87-8EFD-AE24C45F2B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7909" y="247880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Objectives</a:t>
            </a:r>
          </a:p>
        </p:txBody>
      </p:sp>
      <p:sp>
        <p:nvSpPr>
          <p:cNvPr id="9218" name="Rectangle 3">
            <a:extLst>
              <a:ext uri="{FF2B5EF4-FFF2-40B4-BE49-F238E27FC236}">
                <a16:creationId xmlns:a16="http://schemas.microsoft.com/office/drawing/2014/main" xmlns="" id="{46E958D3-36CA-4BDF-938E-6B544FBBB5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2436" y="1177502"/>
            <a:ext cx="7656413" cy="4530725"/>
          </a:xfrm>
        </p:spPr>
        <p:txBody>
          <a:bodyPr/>
          <a:lstStyle/>
          <a:p>
            <a:r>
              <a:rPr lang="en-US" altLang="en-US" dirty="0"/>
              <a:t>Discuss the goals and principles of protection in a modern computer system</a:t>
            </a:r>
          </a:p>
          <a:p>
            <a:r>
              <a:rPr lang="en-US" altLang="en-US" dirty="0"/>
              <a:t>Explain how protection domains combined with an access matrix are used to specify the resources a process may access</a:t>
            </a:r>
          </a:p>
          <a:p>
            <a:r>
              <a:rPr lang="en-US" altLang="en-US" dirty="0"/>
              <a:t>Examine capability and language-based protection systems</a:t>
            </a:r>
          </a:p>
          <a:p>
            <a:r>
              <a:rPr lang="en-US" altLang="en-US" dirty="0"/>
              <a:t>Describe how protection mechanisms can mitigate system attacks</a:t>
            </a:r>
          </a:p>
          <a:p>
            <a:endParaRPr lang="en-US" altLang="en-US" dirty="0"/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>
            <a:extLst>
              <a:ext uri="{FF2B5EF4-FFF2-40B4-BE49-F238E27FC236}">
                <a16:creationId xmlns:a16="http://schemas.microsoft.com/office/drawing/2014/main" xmlns="" id="{FEBB16C6-7862-4862-A0AB-C5CC92D19E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9515" y="248301"/>
            <a:ext cx="767397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Revocation of Access Rights</a:t>
            </a:r>
          </a:p>
        </p:txBody>
      </p:sp>
      <p:sp>
        <p:nvSpPr>
          <p:cNvPr id="54274" name="Rectangle 3">
            <a:extLst>
              <a:ext uri="{FF2B5EF4-FFF2-40B4-BE49-F238E27FC236}">
                <a16:creationId xmlns:a16="http://schemas.microsoft.com/office/drawing/2014/main" xmlns="" id="{9ED05D7B-880D-4083-B975-E3F6B95EB69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73707" y="1172227"/>
            <a:ext cx="7607820" cy="4740275"/>
          </a:xfrm>
        </p:spPr>
        <p:txBody>
          <a:bodyPr/>
          <a:lstStyle/>
          <a:p>
            <a:r>
              <a:rPr lang="en-US" altLang="en-US" dirty="0"/>
              <a:t>Various options to remove the access right of a domain to an object</a:t>
            </a:r>
          </a:p>
          <a:p>
            <a:pPr lvl="1"/>
            <a:r>
              <a:rPr lang="en-US" altLang="en-US" b="1" dirty="0"/>
              <a:t>Immediate vs. delayed</a:t>
            </a:r>
          </a:p>
          <a:p>
            <a:pPr lvl="1"/>
            <a:r>
              <a:rPr lang="en-US" altLang="en-US" b="1" dirty="0"/>
              <a:t>Selective vs. general</a:t>
            </a:r>
          </a:p>
          <a:p>
            <a:pPr lvl="1"/>
            <a:r>
              <a:rPr lang="en-US" altLang="en-US" b="1" dirty="0"/>
              <a:t>Partial vs. total</a:t>
            </a:r>
          </a:p>
          <a:p>
            <a:pPr lvl="1"/>
            <a:r>
              <a:rPr lang="en-US" altLang="en-US" b="1" dirty="0"/>
              <a:t>Temporary vs. permanent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Access List </a:t>
            </a:r>
            <a:r>
              <a:rPr lang="en-US" altLang="en-US" dirty="0"/>
              <a:t>– Delete access rights from access list</a:t>
            </a:r>
          </a:p>
          <a:p>
            <a:pPr lvl="1"/>
            <a:r>
              <a:rPr lang="en-US" altLang="en-US" b="1" dirty="0"/>
              <a:t>Simple</a:t>
            </a:r>
            <a:r>
              <a:rPr lang="en-US" altLang="en-US" dirty="0"/>
              <a:t> – search access list and remove entry</a:t>
            </a:r>
          </a:p>
          <a:p>
            <a:pPr lvl="1"/>
            <a:r>
              <a:rPr lang="en-US" altLang="en-US" b="1" dirty="0"/>
              <a:t>Immediate</a:t>
            </a:r>
            <a:r>
              <a:rPr lang="en-US" altLang="en-US" dirty="0"/>
              <a:t>, </a:t>
            </a:r>
            <a:r>
              <a:rPr lang="en-US" altLang="en-US" b="1" dirty="0"/>
              <a:t>general</a:t>
            </a:r>
            <a:r>
              <a:rPr lang="en-US" altLang="en-US" dirty="0"/>
              <a:t> or </a:t>
            </a:r>
            <a:r>
              <a:rPr lang="en-US" altLang="en-US" b="1" dirty="0"/>
              <a:t>selective</a:t>
            </a:r>
            <a:r>
              <a:rPr lang="en-US" altLang="en-US" dirty="0"/>
              <a:t>, </a:t>
            </a:r>
            <a:r>
              <a:rPr lang="en-US" altLang="en-US" b="1" dirty="0"/>
              <a:t>total</a:t>
            </a:r>
            <a:r>
              <a:rPr lang="en-US" altLang="en-US" dirty="0"/>
              <a:t> or </a:t>
            </a:r>
            <a:r>
              <a:rPr lang="en-US" altLang="en-US" b="1" dirty="0"/>
              <a:t>partial</a:t>
            </a:r>
            <a:r>
              <a:rPr lang="en-US" altLang="en-US" dirty="0"/>
              <a:t>, </a:t>
            </a:r>
            <a:r>
              <a:rPr lang="en-US" altLang="en-US" b="1" dirty="0"/>
              <a:t>permanent</a:t>
            </a:r>
            <a:r>
              <a:rPr lang="en-US" altLang="en-US" dirty="0"/>
              <a:t> or </a:t>
            </a:r>
            <a:r>
              <a:rPr lang="en-US" altLang="en-US" b="1" dirty="0"/>
              <a:t>temporary</a:t>
            </a:r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>
            <a:extLst>
              <a:ext uri="{FF2B5EF4-FFF2-40B4-BE49-F238E27FC236}">
                <a16:creationId xmlns:a16="http://schemas.microsoft.com/office/drawing/2014/main" xmlns="" id="{9BD1D6E4-3CA2-4446-855D-B504EE995E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2772" y="224497"/>
            <a:ext cx="767397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Revocation of Access </a:t>
            </a:r>
            <a:r>
              <a:rPr lang="en-US" altLang="en-US" dirty="0" smtClean="0"/>
              <a:t>Rights</a:t>
            </a:r>
            <a:endParaRPr lang="en-US" altLang="en-US" dirty="0"/>
          </a:p>
        </p:txBody>
      </p:sp>
      <p:sp>
        <p:nvSpPr>
          <p:cNvPr id="56322" name="Rectangle 3">
            <a:extLst>
              <a:ext uri="{FF2B5EF4-FFF2-40B4-BE49-F238E27FC236}">
                <a16:creationId xmlns:a16="http://schemas.microsoft.com/office/drawing/2014/main" xmlns="" id="{E12B3F72-0B4C-4617-BB4E-D505C4075F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79087" y="1177180"/>
            <a:ext cx="7383463" cy="4740275"/>
          </a:xfrm>
        </p:spPr>
        <p:txBody>
          <a:bodyPr>
            <a:normAutofit/>
          </a:bodyPr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Capability List </a:t>
            </a:r>
            <a:r>
              <a:rPr lang="en-US" altLang="en-US" dirty="0"/>
              <a:t>– Scheme required to locate capability in the system before capability can be revoked</a:t>
            </a:r>
          </a:p>
          <a:p>
            <a:pPr lvl="1"/>
            <a:r>
              <a:rPr lang="en-US" altLang="en-US" b="1" dirty="0"/>
              <a:t>Reacquisition</a:t>
            </a:r>
            <a:r>
              <a:rPr lang="en-US" altLang="en-US" dirty="0"/>
              <a:t> – periodic delete, with require and denial if revoked</a:t>
            </a:r>
          </a:p>
          <a:p>
            <a:pPr lvl="1"/>
            <a:r>
              <a:rPr lang="en-US" altLang="en-US" b="1" dirty="0"/>
              <a:t>Back-pointers </a:t>
            </a:r>
            <a:r>
              <a:rPr lang="en-US" altLang="en-US" dirty="0"/>
              <a:t>– set of pointers from each object to all capabilities of that object (Multics)</a:t>
            </a:r>
          </a:p>
          <a:p>
            <a:pPr lvl="1"/>
            <a:r>
              <a:rPr lang="en-US" altLang="en-US" b="1" dirty="0"/>
              <a:t>Indirection</a:t>
            </a:r>
            <a:r>
              <a:rPr lang="en-US" altLang="en-US" dirty="0"/>
              <a:t> – capability points to global table entry which points to object – delete entry from global table, not selective (CAL)</a:t>
            </a:r>
          </a:p>
          <a:p>
            <a:pPr lvl="1"/>
            <a:r>
              <a:rPr lang="en-US" altLang="en-US" b="1" dirty="0"/>
              <a:t>Keys</a:t>
            </a:r>
            <a:r>
              <a:rPr lang="en-US" altLang="en-US" dirty="0"/>
              <a:t> – unique bits associated with capability, generated when capability created</a:t>
            </a:r>
          </a:p>
          <a:p>
            <a:pPr lvl="2"/>
            <a:r>
              <a:rPr lang="en-US" altLang="en-US" dirty="0"/>
              <a:t>Master key associated with object, key matches master key for access</a:t>
            </a:r>
          </a:p>
          <a:p>
            <a:pPr lvl="2"/>
            <a:r>
              <a:rPr lang="en-US" altLang="en-US" dirty="0"/>
              <a:t>Revocation – create new master key</a:t>
            </a:r>
          </a:p>
          <a:p>
            <a:pPr lvl="2"/>
            <a:r>
              <a:rPr lang="en-US" altLang="en-US" dirty="0"/>
              <a:t>Policy decision of who can create and modify keys – object owner or others?</a:t>
            </a:r>
          </a:p>
          <a:p>
            <a:pPr lvl="1"/>
            <a:endParaRPr lang="en-US" altLang="en-US" dirty="0"/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>
            <a:extLst>
              <a:ext uri="{FF2B5EF4-FFF2-40B4-BE49-F238E27FC236}">
                <a16:creationId xmlns:a16="http://schemas.microsoft.com/office/drawing/2014/main" xmlns="" id="{E0A0C004-CD2A-4E27-A79D-B444BE4633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0563" y="238972"/>
            <a:ext cx="7996237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Role-based Access Control</a:t>
            </a:r>
          </a:p>
        </p:txBody>
      </p:sp>
      <p:sp>
        <p:nvSpPr>
          <p:cNvPr id="58370" name="Rectangle 3">
            <a:extLst>
              <a:ext uri="{FF2B5EF4-FFF2-40B4-BE49-F238E27FC236}">
                <a16:creationId xmlns:a16="http://schemas.microsoft.com/office/drawing/2014/main" xmlns="" id="{1257AC9D-82DF-4300-A6BB-4D40CEAC3A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76724" y="1171611"/>
            <a:ext cx="4310062" cy="4813300"/>
          </a:xfrm>
        </p:spPr>
        <p:txBody>
          <a:bodyPr>
            <a:normAutofit/>
          </a:bodyPr>
          <a:lstStyle/>
          <a:p>
            <a:r>
              <a:rPr lang="en-US" altLang="en-US" dirty="0"/>
              <a:t>Protection can be applied to non-file resources</a:t>
            </a:r>
          </a:p>
          <a:p>
            <a:r>
              <a:rPr lang="en-US" altLang="en-US" dirty="0"/>
              <a:t>Oracle Solaris 10 provides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role-based access control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RBAC</a:t>
            </a:r>
            <a:r>
              <a:rPr lang="en-US" altLang="en-US" dirty="0"/>
              <a:t>)</a:t>
            </a:r>
            <a:r>
              <a:rPr lang="en-US" altLang="en-US" b="1" dirty="0"/>
              <a:t> </a:t>
            </a:r>
            <a:r>
              <a:rPr lang="en-US" altLang="en-US" dirty="0"/>
              <a:t>to implement least privilege</a:t>
            </a:r>
          </a:p>
          <a:p>
            <a:pPr lvl="1"/>
            <a:r>
              <a:rPr lang="en-US" altLang="en-US" b="1" i="1" dirty="0"/>
              <a:t>Privilege</a:t>
            </a:r>
            <a:r>
              <a:rPr lang="en-US" altLang="en-US" i="1" dirty="0"/>
              <a:t> </a:t>
            </a:r>
            <a:r>
              <a:rPr lang="en-US" altLang="en-US" dirty="0"/>
              <a:t>is right to execute system call or use an option within a system call</a:t>
            </a:r>
          </a:p>
          <a:p>
            <a:pPr lvl="1"/>
            <a:r>
              <a:rPr lang="en-US" altLang="en-US" dirty="0"/>
              <a:t>Can be assigned to processes</a:t>
            </a:r>
          </a:p>
          <a:p>
            <a:pPr lvl="1"/>
            <a:r>
              <a:rPr lang="en-US" altLang="en-US" dirty="0"/>
              <a:t>Users assigned </a:t>
            </a:r>
            <a:r>
              <a:rPr lang="en-US" altLang="en-US" b="1" i="1" dirty="0"/>
              <a:t>roles</a:t>
            </a:r>
            <a:r>
              <a:rPr lang="en-US" altLang="en-US" i="1" dirty="0"/>
              <a:t> </a:t>
            </a:r>
            <a:r>
              <a:rPr lang="en-US" altLang="en-US" dirty="0"/>
              <a:t>granting access to privileges and programs</a:t>
            </a:r>
          </a:p>
          <a:p>
            <a:pPr lvl="2"/>
            <a:r>
              <a:rPr lang="en-US" altLang="en-US" dirty="0"/>
              <a:t>Enable role via password to gain its privileges</a:t>
            </a:r>
          </a:p>
          <a:p>
            <a:pPr lvl="1"/>
            <a:r>
              <a:rPr lang="en-US" altLang="en-US" dirty="0"/>
              <a:t>Similar to access matrix</a:t>
            </a:r>
          </a:p>
          <a:p>
            <a:pPr lvl="1"/>
            <a:endParaRPr lang="en-US" altLang="en-US" dirty="0"/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</p:txBody>
      </p:sp>
      <p:pic>
        <p:nvPicPr>
          <p:cNvPr id="58371" name="Picture 2">
            <a:extLst>
              <a:ext uri="{FF2B5EF4-FFF2-40B4-BE49-F238E27FC236}">
                <a16:creationId xmlns:a16="http://schemas.microsoft.com/office/drawing/2014/main" xmlns="" id="{C699093D-4FCD-464D-B19B-18426AD98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113" y="1223963"/>
            <a:ext cx="3486150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oogle Shape;117;p15" descr="pngfind.com-kingpin-png-4152286 (1)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>
            <a:extLst>
              <a:ext uri="{FF2B5EF4-FFF2-40B4-BE49-F238E27FC236}">
                <a16:creationId xmlns:a16="http://schemas.microsoft.com/office/drawing/2014/main" xmlns="" id="{988B5745-1D4E-49E6-A63B-1C57DDB17D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7690" y="100360"/>
            <a:ext cx="7996237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Mandatory Access Control (MAC</a:t>
            </a:r>
            <a:r>
              <a:rPr lang="en-US" altLang="en-US" dirty="0" smtClean="0"/>
              <a:t>) </a:t>
            </a:r>
            <a:endParaRPr lang="en-US" altLang="en-US" dirty="0"/>
          </a:p>
        </p:txBody>
      </p:sp>
      <p:sp>
        <p:nvSpPr>
          <p:cNvPr id="60418" name="Rectangle 3">
            <a:extLst>
              <a:ext uri="{FF2B5EF4-FFF2-40B4-BE49-F238E27FC236}">
                <a16:creationId xmlns:a16="http://schemas.microsoft.com/office/drawing/2014/main" xmlns="" id="{AE8EBAA9-33D9-4184-A469-EECAF8E90E4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76724" y="1171611"/>
            <a:ext cx="7670117" cy="4813300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Operating systems traditionally had discretionary access control (DAC) to limit access to files and other objects (for example UNIX file permissions and Windows access control lists (ACLs))</a:t>
            </a:r>
          </a:p>
          <a:p>
            <a:pPr lvl="1"/>
            <a:r>
              <a:rPr lang="en-US" altLang="en-US" dirty="0"/>
              <a:t>Discretionary is a weakness – users / admins need to do something to increase protection</a:t>
            </a:r>
          </a:p>
          <a:p>
            <a:r>
              <a:rPr lang="en-US" altLang="en-US" dirty="0"/>
              <a:t>Stronger form is mandatory access control, which even root user can’t circumvent</a:t>
            </a:r>
          </a:p>
          <a:p>
            <a:pPr lvl="1"/>
            <a:r>
              <a:rPr lang="en-US" altLang="en-US" dirty="0"/>
              <a:t>Makes resources inaccessible except to their intended owners</a:t>
            </a:r>
          </a:p>
          <a:p>
            <a:pPr lvl="1"/>
            <a:r>
              <a:rPr lang="en-US" altLang="en-US" dirty="0"/>
              <a:t>Modern systems implement both MAC and DAC, with MAC usually a more secure, optional configuration (Trusted Solaris, </a:t>
            </a:r>
            <a:r>
              <a:rPr lang="en-US" altLang="en-US" dirty="0" err="1"/>
              <a:t>TrustedBSD</a:t>
            </a:r>
            <a:r>
              <a:rPr lang="en-US" altLang="en-US" dirty="0"/>
              <a:t> (used in macOS), </a:t>
            </a:r>
            <a:r>
              <a:rPr lang="en-US" altLang="en-US" dirty="0" err="1"/>
              <a:t>SELinux</a:t>
            </a:r>
            <a:r>
              <a:rPr lang="en-US" altLang="en-US" dirty="0"/>
              <a:t>), Windows Vista MAC)</a:t>
            </a:r>
          </a:p>
          <a:p>
            <a:r>
              <a:rPr lang="en-US" altLang="en-US" dirty="0"/>
              <a:t>At its heart, labels assigned to objects and subjects (including processes)</a:t>
            </a:r>
          </a:p>
          <a:p>
            <a:pPr lvl="1"/>
            <a:r>
              <a:rPr lang="en-US" altLang="en-US" dirty="0"/>
              <a:t>When a subject requests access to an object, policy checked to determine whether or not a given label-holding subject is allowed to perform the action on the object </a:t>
            </a:r>
          </a:p>
          <a:p>
            <a:endParaRPr lang="en-US" altLang="en-US" dirty="0"/>
          </a:p>
          <a:p>
            <a:pPr lvl="1"/>
            <a:endParaRPr lang="en-US" altLang="en-US" dirty="0"/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>
            <a:extLst>
              <a:ext uri="{FF2B5EF4-FFF2-40B4-BE49-F238E27FC236}">
                <a16:creationId xmlns:a16="http://schemas.microsoft.com/office/drawing/2014/main" xmlns="" id="{29C53F21-6353-4591-AD96-64FBD4A542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8482" y="238969"/>
            <a:ext cx="77216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Capability-Based Systems </a:t>
            </a:r>
          </a:p>
        </p:txBody>
      </p:sp>
      <p:sp>
        <p:nvSpPr>
          <p:cNvPr id="62466" name="Rectangle 3">
            <a:extLst>
              <a:ext uri="{FF2B5EF4-FFF2-40B4-BE49-F238E27FC236}">
                <a16:creationId xmlns:a16="http://schemas.microsoft.com/office/drawing/2014/main" xmlns="" id="{487BCB95-E3D7-4F15-89A0-1ACFAB4FE4E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6387" y="1134904"/>
            <a:ext cx="7721600" cy="4713288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Hydra and CAP were first capability-based systems</a:t>
            </a:r>
          </a:p>
          <a:p>
            <a:r>
              <a:rPr lang="en-US" altLang="en-US" dirty="0"/>
              <a:t>Now included in Linux, Android and others, based on POSIX.1e (that never became a standard)</a:t>
            </a:r>
          </a:p>
          <a:p>
            <a:pPr lvl="1"/>
            <a:r>
              <a:rPr lang="en-US" altLang="en-US" dirty="0"/>
              <a:t>Essentially slices up root powers into distinct areas, each represented by a bitmap bit</a:t>
            </a:r>
          </a:p>
          <a:p>
            <a:pPr lvl="1"/>
            <a:r>
              <a:rPr lang="en-US" altLang="en-US" dirty="0"/>
              <a:t>Fine grain control over privileged operations can be achieved by setting or masking the bitmap</a:t>
            </a:r>
          </a:p>
          <a:p>
            <a:pPr lvl="1"/>
            <a:r>
              <a:rPr lang="en-US" altLang="en-US" dirty="0"/>
              <a:t>Three sets of bitmaps – permitted, effective, and inheritable</a:t>
            </a:r>
          </a:p>
          <a:p>
            <a:pPr lvl="2"/>
            <a:r>
              <a:rPr lang="en-US" altLang="en-US" dirty="0"/>
              <a:t>Can apply per process or per thread</a:t>
            </a:r>
          </a:p>
          <a:p>
            <a:pPr lvl="2"/>
            <a:r>
              <a:rPr lang="en-US" altLang="en-US" dirty="0"/>
              <a:t>Once revoked, cannot be reacquired</a:t>
            </a:r>
          </a:p>
          <a:p>
            <a:pPr lvl="2"/>
            <a:r>
              <a:rPr lang="en-US" altLang="en-US" dirty="0"/>
              <a:t>Process or thread starts with all </a:t>
            </a:r>
            <a:r>
              <a:rPr lang="en-US" altLang="en-US" dirty="0" err="1"/>
              <a:t>privs</a:t>
            </a:r>
            <a:r>
              <a:rPr lang="en-US" altLang="en-US" dirty="0"/>
              <a:t>, voluntarily decreases set during execution</a:t>
            </a:r>
          </a:p>
          <a:p>
            <a:pPr lvl="2"/>
            <a:r>
              <a:rPr lang="en-US" altLang="en-US" dirty="0"/>
              <a:t>Essentially a direct implementation of the principle of least privilege</a:t>
            </a:r>
          </a:p>
          <a:p>
            <a:r>
              <a:rPr lang="en-US" altLang="en-US" dirty="0"/>
              <a:t>An improvement over root having all privileges but inflexible (adding new privilege difficult, etc.)</a:t>
            </a:r>
          </a:p>
          <a:p>
            <a:pPr lvl="1"/>
            <a:endParaRPr lang="en-US" altLang="en-US" dirty="0"/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>
            <a:extLst>
              <a:ext uri="{FF2B5EF4-FFF2-40B4-BE49-F238E27FC236}">
                <a16:creationId xmlns:a16="http://schemas.microsoft.com/office/drawing/2014/main" xmlns="" id="{1A517079-06E7-4CA5-AF0D-A82719C198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8752" y="242106"/>
            <a:ext cx="7549662" cy="576262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Capabilities in POSIX.1e </a:t>
            </a:r>
          </a:p>
        </p:txBody>
      </p:sp>
      <p:pic>
        <p:nvPicPr>
          <p:cNvPr id="64514" name="Picture 2">
            <a:extLst>
              <a:ext uri="{FF2B5EF4-FFF2-40B4-BE49-F238E27FC236}">
                <a16:creationId xmlns:a16="http://schemas.microsoft.com/office/drawing/2014/main" xmlns="" id="{EFA33A4A-34BD-4A1F-B68F-D1351A73C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587" y="757897"/>
            <a:ext cx="695325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>
            <a:extLst>
              <a:ext uri="{FF2B5EF4-FFF2-40B4-BE49-F238E27FC236}">
                <a16:creationId xmlns:a16="http://schemas.microsoft.com/office/drawing/2014/main" xmlns="" id="{B5FA0224-E289-41F1-BB37-F333D99BCC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74763" y="0"/>
            <a:ext cx="5674677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Other Protection Improvement </a:t>
            </a:r>
            <a:r>
              <a:rPr lang="en-US" altLang="en-US" dirty="0" smtClean="0"/>
              <a:t>Methods </a:t>
            </a:r>
            <a:endParaRPr lang="en-US" altLang="en-US" dirty="0"/>
          </a:p>
        </p:txBody>
      </p:sp>
      <p:sp>
        <p:nvSpPr>
          <p:cNvPr id="65538" name="Rectangle 3">
            <a:extLst>
              <a:ext uri="{FF2B5EF4-FFF2-40B4-BE49-F238E27FC236}">
                <a16:creationId xmlns:a16="http://schemas.microsoft.com/office/drawing/2014/main" xmlns="" id="{B22DBCA7-E725-412A-9F18-5D6614992EB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5049" y="1188844"/>
            <a:ext cx="7736438" cy="4530725"/>
          </a:xfrm>
        </p:spPr>
        <p:txBody>
          <a:bodyPr>
            <a:normAutofit/>
          </a:bodyPr>
          <a:lstStyle/>
          <a:p>
            <a:r>
              <a:rPr lang="en-US" altLang="en-US" dirty="0"/>
              <a:t>System integrity protection (SIP)</a:t>
            </a:r>
          </a:p>
          <a:p>
            <a:pPr lvl="1"/>
            <a:r>
              <a:rPr lang="en-US" altLang="en-US" dirty="0"/>
              <a:t>Introduced by Apple in macOS 10.11</a:t>
            </a:r>
          </a:p>
          <a:p>
            <a:pPr lvl="1"/>
            <a:r>
              <a:rPr lang="en-US" altLang="en-US" dirty="0"/>
              <a:t>Restricts access to system files and resources, even by root</a:t>
            </a:r>
          </a:p>
          <a:p>
            <a:pPr lvl="1"/>
            <a:r>
              <a:rPr lang="en-US" altLang="en-US" dirty="0"/>
              <a:t>Uses extended file </a:t>
            </a:r>
            <a:r>
              <a:rPr lang="en-US" altLang="en-US" dirty="0" err="1"/>
              <a:t>attribs</a:t>
            </a:r>
            <a:r>
              <a:rPr lang="en-US" altLang="en-US" dirty="0"/>
              <a:t> to mark a binary to restrict changes, disable debugging and scrutinizing</a:t>
            </a:r>
          </a:p>
          <a:p>
            <a:pPr lvl="1"/>
            <a:r>
              <a:rPr lang="en-US" altLang="en-US" dirty="0"/>
              <a:t>Also, only code-signed kernel extensions allowed and </a:t>
            </a:r>
            <a:r>
              <a:rPr lang="en-US" altLang="en-US" dirty="0" err="1"/>
              <a:t>configurably</a:t>
            </a:r>
            <a:r>
              <a:rPr lang="en-US" altLang="en-US" dirty="0"/>
              <a:t> only code-signed apps</a:t>
            </a:r>
          </a:p>
          <a:p>
            <a:r>
              <a:rPr lang="en-US" altLang="en-US" dirty="0"/>
              <a:t>System-call filtering</a:t>
            </a:r>
          </a:p>
          <a:p>
            <a:pPr lvl="1"/>
            <a:r>
              <a:rPr lang="en-US" altLang="en-US" dirty="0"/>
              <a:t>Like a firewall, for system calls</a:t>
            </a:r>
          </a:p>
          <a:p>
            <a:pPr lvl="1"/>
            <a:r>
              <a:rPr lang="en-US" altLang="en-US" dirty="0"/>
              <a:t>Can also be deeper –inspecting all system call arguments</a:t>
            </a:r>
          </a:p>
          <a:p>
            <a:pPr lvl="1"/>
            <a:r>
              <a:rPr lang="en-US" altLang="en-US" dirty="0"/>
              <a:t>Linux implements via SECCOMP-BPF (Berkeley packet filtering)</a:t>
            </a:r>
          </a:p>
          <a:p>
            <a:pPr lvl="1"/>
            <a:endParaRPr lang="en-US" altLang="en-US" dirty="0"/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>
            <a:extLst>
              <a:ext uri="{FF2B5EF4-FFF2-40B4-BE49-F238E27FC236}">
                <a16:creationId xmlns:a16="http://schemas.microsoft.com/office/drawing/2014/main" xmlns="" id="{9434B0B2-9AD1-4B3E-A1D3-6DF21C72C2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98437" y="0"/>
            <a:ext cx="7869237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2800" dirty="0"/>
              <a:t>Other Protection</a:t>
            </a:r>
            <a:br>
              <a:rPr lang="en-US" altLang="en-US" sz="2800" dirty="0"/>
            </a:br>
            <a:r>
              <a:rPr lang="en-US" altLang="en-US" sz="2800" dirty="0"/>
              <a:t>Improvement Methods (Cont.)</a:t>
            </a:r>
          </a:p>
        </p:txBody>
      </p:sp>
      <p:sp>
        <p:nvSpPr>
          <p:cNvPr id="67586" name="Rectangle 3">
            <a:extLst>
              <a:ext uri="{FF2B5EF4-FFF2-40B4-BE49-F238E27FC236}">
                <a16:creationId xmlns:a16="http://schemas.microsoft.com/office/drawing/2014/main" xmlns="" id="{814773F3-DECD-43D6-B543-50E70B8D59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5049" y="1188844"/>
            <a:ext cx="7643131" cy="4530725"/>
          </a:xfrm>
        </p:spPr>
        <p:txBody>
          <a:bodyPr>
            <a:normAutofit/>
          </a:bodyPr>
          <a:lstStyle/>
          <a:p>
            <a:r>
              <a:rPr lang="en-US" altLang="en-US" dirty="0"/>
              <a:t>Sandboxing</a:t>
            </a:r>
          </a:p>
          <a:p>
            <a:pPr lvl="1"/>
            <a:r>
              <a:rPr lang="en-US" altLang="en-US" dirty="0"/>
              <a:t>Running process in limited environment</a:t>
            </a:r>
          </a:p>
          <a:p>
            <a:pPr lvl="1"/>
            <a:r>
              <a:rPr lang="en-US" altLang="en-US" dirty="0"/>
              <a:t>Impose set of irremovable restrictions early in startup of process (before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main()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Process then unable to access any resources beyond its allowed set</a:t>
            </a:r>
          </a:p>
          <a:p>
            <a:pPr lvl="1"/>
            <a:r>
              <a:rPr lang="en-US" altLang="en-US" dirty="0"/>
              <a:t>Java and </a:t>
            </a:r>
            <a:r>
              <a:rPr lang="en-US" altLang="en-US" dirty="0" err="1"/>
              <a:t>.net</a:t>
            </a:r>
            <a:r>
              <a:rPr lang="en-US" altLang="en-US" dirty="0"/>
              <a:t> implement at a virtual machine level</a:t>
            </a:r>
          </a:p>
          <a:p>
            <a:pPr lvl="1"/>
            <a:r>
              <a:rPr lang="en-US" altLang="en-US" dirty="0"/>
              <a:t>Other systems use MAC to implement</a:t>
            </a:r>
          </a:p>
          <a:p>
            <a:pPr lvl="1"/>
            <a:r>
              <a:rPr lang="en-US" altLang="en-US" dirty="0"/>
              <a:t>Apple was an early adopter, from macOS 10.5’s “seatbelt” feature</a:t>
            </a:r>
          </a:p>
          <a:p>
            <a:pPr lvl="2"/>
            <a:r>
              <a:rPr lang="en-US" altLang="en-US" dirty="0"/>
              <a:t>Dynamic profiles written in the Scheme language, managing system calls even at the argument level</a:t>
            </a:r>
          </a:p>
          <a:p>
            <a:pPr lvl="2"/>
            <a:r>
              <a:rPr lang="en-US" altLang="en-US" dirty="0"/>
              <a:t>Apple now does SIP, a system-wide platform profile</a:t>
            </a:r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>
            <a:extLst>
              <a:ext uri="{FF2B5EF4-FFF2-40B4-BE49-F238E27FC236}">
                <a16:creationId xmlns:a16="http://schemas.microsoft.com/office/drawing/2014/main" xmlns="" id="{9F774BF6-D914-4AE4-BE09-BA2F39BF6B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74763" y="0"/>
            <a:ext cx="7869237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2800" dirty="0"/>
              <a:t>Other Protection</a:t>
            </a:r>
            <a:br>
              <a:rPr lang="en-US" altLang="en-US" sz="2800" dirty="0"/>
            </a:br>
            <a:r>
              <a:rPr lang="en-US" altLang="en-US" sz="2800" dirty="0"/>
              <a:t>Improvement Methods (Cont.)</a:t>
            </a:r>
          </a:p>
        </p:txBody>
      </p:sp>
      <p:sp>
        <p:nvSpPr>
          <p:cNvPr id="69634" name="Rectangle 3">
            <a:extLst>
              <a:ext uri="{FF2B5EF4-FFF2-40B4-BE49-F238E27FC236}">
                <a16:creationId xmlns:a16="http://schemas.microsoft.com/office/drawing/2014/main" xmlns="" id="{3F481CCA-EAD5-44AE-AEC3-68874570EB0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5049" y="1188844"/>
            <a:ext cx="7615139" cy="4530725"/>
          </a:xfrm>
        </p:spPr>
        <p:txBody>
          <a:bodyPr/>
          <a:lstStyle/>
          <a:p>
            <a:r>
              <a:rPr lang="en-US" altLang="en-US" dirty="0"/>
              <a:t>Code signing allows a system to trust a program or script by using crypto hash to have the developer sign the executable</a:t>
            </a:r>
          </a:p>
          <a:p>
            <a:pPr lvl="1"/>
            <a:r>
              <a:rPr lang="en-US" altLang="en-US" dirty="0"/>
              <a:t>So code as it was compiled by the author</a:t>
            </a:r>
          </a:p>
          <a:p>
            <a:pPr lvl="1"/>
            <a:r>
              <a:rPr lang="en-US" altLang="en-US" dirty="0"/>
              <a:t>If the code is changed, signature invalid and (some) systems disable execution</a:t>
            </a:r>
          </a:p>
          <a:p>
            <a:pPr lvl="1"/>
            <a:r>
              <a:rPr lang="en-US" altLang="en-US" dirty="0"/>
              <a:t>Can also be used to disable old programs by the operating system vendor (such as Apple) cosigning apps, and then invaliding those signatures so the code will no longer run</a:t>
            </a:r>
          </a:p>
          <a:p>
            <a:pPr lvl="1"/>
            <a:endParaRPr lang="en-US" altLang="en-US" dirty="0"/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>
            <a:extLst>
              <a:ext uri="{FF2B5EF4-FFF2-40B4-BE49-F238E27FC236}">
                <a16:creationId xmlns:a16="http://schemas.microsoft.com/office/drawing/2014/main" xmlns="" id="{DE4DB804-B8BF-41B8-818B-5F03DF95F3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5049" y="0"/>
            <a:ext cx="7869237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Language-Based Protection</a:t>
            </a:r>
          </a:p>
        </p:txBody>
      </p:sp>
      <p:sp>
        <p:nvSpPr>
          <p:cNvPr id="71682" name="Rectangle 3">
            <a:extLst>
              <a:ext uri="{FF2B5EF4-FFF2-40B4-BE49-F238E27FC236}">
                <a16:creationId xmlns:a16="http://schemas.microsoft.com/office/drawing/2014/main" xmlns="" id="{3BA95214-69E0-4F37-ACC7-EB1C16E263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5049" y="1179513"/>
            <a:ext cx="7615140" cy="4530725"/>
          </a:xfrm>
        </p:spPr>
        <p:txBody>
          <a:bodyPr/>
          <a:lstStyle/>
          <a:p>
            <a:r>
              <a:rPr lang="en-US" altLang="en-US" dirty="0"/>
              <a:t>Specification of protection in a programming language allows the high-level description of policies for the allocation and use of resources</a:t>
            </a:r>
          </a:p>
          <a:p>
            <a:r>
              <a:rPr lang="en-US" altLang="en-US" dirty="0"/>
              <a:t>Language implementation can provide software for protection enforcement when automatic hardware-supported checking is unavailable</a:t>
            </a:r>
          </a:p>
          <a:p>
            <a:r>
              <a:rPr lang="en-US" altLang="en-US" dirty="0"/>
              <a:t>Interpret protection specifications to generate calls on whatever protection system is provided by the hardware and the operating system</a:t>
            </a:r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026">
            <a:extLst>
              <a:ext uri="{FF2B5EF4-FFF2-40B4-BE49-F238E27FC236}">
                <a16:creationId xmlns:a16="http://schemas.microsoft.com/office/drawing/2014/main" xmlns="" id="{D1C04ADD-C46A-4337-91DC-1EE8BD2C81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5692" y="247880"/>
            <a:ext cx="7743825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Goals of </a:t>
            </a:r>
            <a:r>
              <a:rPr lang="en-US" altLang="en-US" dirty="0" smtClean="0"/>
              <a:t>Protection </a:t>
            </a:r>
            <a:endParaRPr lang="en-US" altLang="en-US" dirty="0"/>
          </a:p>
        </p:txBody>
      </p:sp>
      <p:sp>
        <p:nvSpPr>
          <p:cNvPr id="11266" name="Rectangle 1027">
            <a:extLst>
              <a:ext uri="{FF2B5EF4-FFF2-40B4-BE49-F238E27FC236}">
                <a16:creationId xmlns:a16="http://schemas.microsoft.com/office/drawing/2014/main" xmlns="" id="{C56A7581-AC99-408C-8AC7-F29FC404FB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2436" y="1177502"/>
            <a:ext cx="7619090" cy="4530725"/>
          </a:xfrm>
        </p:spPr>
        <p:txBody>
          <a:bodyPr/>
          <a:lstStyle/>
          <a:p>
            <a:r>
              <a:rPr lang="en-US" altLang="en-US" dirty="0"/>
              <a:t>In one protection model,  computer consists of a collection of objects, hardware or software</a:t>
            </a:r>
          </a:p>
          <a:p>
            <a:r>
              <a:rPr lang="en-US" altLang="en-US" dirty="0"/>
              <a:t>Each object has a unique name and can be accessed through a well-defined set of operations</a:t>
            </a:r>
          </a:p>
          <a:p>
            <a:r>
              <a:rPr lang="en-US" altLang="en-US" dirty="0"/>
              <a:t>Protection problem - ensure that each object is accessed correctly and only by those processes that are allowed to do so</a:t>
            </a:r>
            <a:endParaRPr lang="en-US" altLang="en-US" dirty="0">
              <a:latin typeface="Courier New" panose="02070309020205020404" pitchFamily="49" charset="0"/>
            </a:endParaRPr>
          </a:p>
          <a:p>
            <a:endParaRPr lang="en-US" altLang="en-US" dirty="0"/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2">
            <a:extLst>
              <a:ext uri="{FF2B5EF4-FFF2-40B4-BE49-F238E27FC236}">
                <a16:creationId xmlns:a16="http://schemas.microsoft.com/office/drawing/2014/main" xmlns="" id="{95503D60-0783-42BA-A3DE-6E049EE786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48043" y="242923"/>
            <a:ext cx="804545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Protection in Java 2</a:t>
            </a:r>
          </a:p>
        </p:txBody>
      </p:sp>
      <p:sp>
        <p:nvSpPr>
          <p:cNvPr id="73730" name="Rectangle 3">
            <a:extLst>
              <a:ext uri="{FF2B5EF4-FFF2-40B4-BE49-F238E27FC236}">
                <a16:creationId xmlns:a16="http://schemas.microsoft.com/office/drawing/2014/main" xmlns="" id="{086A8001-C4FD-4C5E-9C5C-F080744E3BE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9424" y="1174556"/>
            <a:ext cx="7722731" cy="4530725"/>
          </a:xfrm>
        </p:spPr>
        <p:txBody>
          <a:bodyPr/>
          <a:lstStyle/>
          <a:p>
            <a:r>
              <a:rPr lang="en-US" altLang="en-US" dirty="0"/>
              <a:t>Protection is handled by the Java Virtual Machine (JVM)</a:t>
            </a:r>
          </a:p>
          <a:p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class</a:t>
            </a:r>
            <a:r>
              <a:rPr lang="en-US" altLang="en-US" dirty="0"/>
              <a:t> is assigned a protection domain when it is loaded by the JVM</a:t>
            </a:r>
          </a:p>
          <a:p>
            <a:r>
              <a:rPr lang="en-US" altLang="en-US" dirty="0"/>
              <a:t>The protection domain indicates what operations the class can (and cannot) perform</a:t>
            </a:r>
          </a:p>
          <a:p>
            <a:r>
              <a:rPr lang="en-US" altLang="en-US" dirty="0"/>
              <a:t>If a library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method</a:t>
            </a:r>
            <a:r>
              <a:rPr lang="en-US" altLang="en-US" dirty="0"/>
              <a:t> is invoked that performs a privileged operation, the stack is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inspected</a:t>
            </a:r>
            <a:r>
              <a:rPr lang="en-US" altLang="en-US" dirty="0"/>
              <a:t> to ensure the operation can be performed by the library</a:t>
            </a:r>
          </a:p>
          <a:p>
            <a:r>
              <a:rPr lang="en-US" altLang="en-US" dirty="0"/>
              <a:t>Generally, Java’s load-time and run-time checks enforce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type safety</a:t>
            </a:r>
          </a:p>
          <a:p>
            <a:r>
              <a:rPr lang="en-US" altLang="en-US" dirty="0"/>
              <a:t>Classes effectively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encapsulate</a:t>
            </a:r>
            <a:r>
              <a:rPr lang="en-US" altLang="en-US" dirty="0"/>
              <a:t> and protect data and methods from other classes</a:t>
            </a:r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>
            <a:extLst>
              <a:ext uri="{FF2B5EF4-FFF2-40B4-BE49-F238E27FC236}">
                <a16:creationId xmlns:a16="http://schemas.microsoft.com/office/drawing/2014/main" xmlns="" id="{3268120A-D247-4833-A471-8A45F6152E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8995" y="247880"/>
            <a:ext cx="7958138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Stack Inspection</a:t>
            </a:r>
          </a:p>
        </p:txBody>
      </p:sp>
      <p:pic>
        <p:nvPicPr>
          <p:cNvPr id="75778" name="Picture 2">
            <a:extLst>
              <a:ext uri="{FF2B5EF4-FFF2-40B4-BE49-F238E27FC236}">
                <a16:creationId xmlns:a16="http://schemas.microsoft.com/office/drawing/2014/main" xmlns="" id="{7B6E264E-E752-4687-A3B1-1A768D88B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933575"/>
            <a:ext cx="7458075" cy="292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026">
            <a:extLst>
              <a:ext uri="{FF2B5EF4-FFF2-40B4-BE49-F238E27FC236}">
                <a16:creationId xmlns:a16="http://schemas.microsoft.com/office/drawing/2014/main" xmlns="" id="{074B872E-E6C5-44F0-9296-396BB184AB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0425" y="86470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Topics Covered under Security </a:t>
            </a:r>
            <a:endParaRPr lang="en-US" altLang="en-US" dirty="0"/>
          </a:p>
        </p:txBody>
      </p:sp>
      <p:sp>
        <p:nvSpPr>
          <p:cNvPr id="7170" name="Rectangle 1027">
            <a:extLst>
              <a:ext uri="{FF2B5EF4-FFF2-40B4-BE49-F238E27FC236}">
                <a16:creationId xmlns:a16="http://schemas.microsoft.com/office/drawing/2014/main" xmlns="" id="{26583625-B855-4BD3-A4CC-A3AEBDDE9D1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0425" y="1135063"/>
            <a:ext cx="7351713" cy="4483100"/>
          </a:xfrm>
        </p:spPr>
        <p:txBody>
          <a:bodyPr/>
          <a:lstStyle/>
          <a:p>
            <a:r>
              <a:rPr lang="en-US" altLang="en-US" dirty="0"/>
              <a:t>The Security Problem</a:t>
            </a:r>
          </a:p>
          <a:p>
            <a:r>
              <a:rPr lang="en-US" altLang="en-US" dirty="0"/>
              <a:t>Program Threats</a:t>
            </a:r>
          </a:p>
          <a:p>
            <a:r>
              <a:rPr lang="en-US" altLang="en-US" dirty="0"/>
              <a:t>System and Network Threats</a:t>
            </a:r>
          </a:p>
          <a:p>
            <a:r>
              <a:rPr lang="en-US" altLang="en-US" dirty="0"/>
              <a:t>Cryptography as a Security Tool</a:t>
            </a:r>
          </a:p>
          <a:p>
            <a:r>
              <a:rPr lang="en-US" altLang="en-US" dirty="0"/>
              <a:t>User Authentication</a:t>
            </a:r>
          </a:p>
          <a:p>
            <a:r>
              <a:rPr lang="en-US" altLang="en-US" dirty="0"/>
              <a:t>Implementing Security Defenses</a:t>
            </a:r>
          </a:p>
          <a:p>
            <a:r>
              <a:rPr lang="en-US" altLang="en-US" dirty="0"/>
              <a:t>Firewalling to Protect Systems and Networks</a:t>
            </a:r>
          </a:p>
          <a:p>
            <a:r>
              <a:rPr lang="en-US" altLang="en-US" dirty="0"/>
              <a:t>Computer-Security Classifications</a:t>
            </a:r>
          </a:p>
          <a:p>
            <a:r>
              <a:rPr lang="en-US" altLang="en-US" dirty="0"/>
              <a:t>An Example: Windows 7</a:t>
            </a:r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76304" y="129332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490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>
            <a:extLst>
              <a:ext uri="{FF2B5EF4-FFF2-40B4-BE49-F238E27FC236}">
                <a16:creationId xmlns:a16="http://schemas.microsoft.com/office/drawing/2014/main" xmlns="" id="{F40D3643-F237-416F-917D-F4DE7658D1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4562" y="233592"/>
            <a:ext cx="82296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Objectives</a:t>
            </a:r>
          </a:p>
        </p:txBody>
      </p:sp>
      <p:sp>
        <p:nvSpPr>
          <p:cNvPr id="9218" name="Rectangle 3">
            <a:extLst>
              <a:ext uri="{FF2B5EF4-FFF2-40B4-BE49-F238E27FC236}">
                <a16:creationId xmlns:a16="http://schemas.microsoft.com/office/drawing/2014/main" xmlns="" id="{F472DBA4-9092-40DB-85DA-48D57A0CD4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77081" y="1233488"/>
            <a:ext cx="7651099" cy="4530725"/>
          </a:xfrm>
        </p:spPr>
        <p:txBody>
          <a:bodyPr/>
          <a:lstStyle/>
          <a:p>
            <a:r>
              <a:rPr lang="en-US" altLang="en-US" dirty="0"/>
              <a:t>Discuss security threats and attacks</a:t>
            </a:r>
          </a:p>
          <a:p>
            <a:r>
              <a:rPr lang="en-US" altLang="en-US" dirty="0"/>
              <a:t>Explain the fundamentals of encryption, authentication, and hashing</a:t>
            </a:r>
          </a:p>
          <a:p>
            <a:r>
              <a:rPr lang="en-US" altLang="en-US" dirty="0"/>
              <a:t>Examine the uses of cryptography in computing</a:t>
            </a:r>
          </a:p>
          <a:p>
            <a:r>
              <a:rPr lang="en-US" altLang="en-US" dirty="0"/>
              <a:t>Describe the various countermeasures to security attacks</a:t>
            </a:r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775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>
            <a:extLst>
              <a:ext uri="{FF2B5EF4-FFF2-40B4-BE49-F238E27FC236}">
                <a16:creationId xmlns:a16="http://schemas.microsoft.com/office/drawing/2014/main" xmlns="" id="{0B73A116-7B24-41C8-BF4E-E675D2D5B0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3892" y="241918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The Security </a:t>
            </a:r>
            <a:r>
              <a:rPr lang="en-US" altLang="en-US" dirty="0" smtClean="0"/>
              <a:t>Problem </a:t>
            </a:r>
            <a:endParaRPr lang="en-US" altLang="en-US" dirty="0"/>
          </a:p>
        </p:txBody>
      </p:sp>
      <p:sp>
        <p:nvSpPr>
          <p:cNvPr id="11266" name="Rectangle 3">
            <a:extLst>
              <a:ext uri="{FF2B5EF4-FFF2-40B4-BE49-F238E27FC236}">
                <a16:creationId xmlns:a16="http://schemas.microsoft.com/office/drawing/2014/main" xmlns="" id="{F56C7DD6-B43A-4F79-A348-3AA7EC0283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6387" y="1165225"/>
            <a:ext cx="7596479" cy="4852988"/>
          </a:xfrm>
        </p:spPr>
        <p:txBody>
          <a:bodyPr/>
          <a:lstStyle/>
          <a:p>
            <a:r>
              <a:rPr lang="en-US" altLang="en-US" dirty="0"/>
              <a:t>System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secure</a:t>
            </a:r>
            <a:r>
              <a:rPr lang="en-US" altLang="en-US" dirty="0"/>
              <a:t> if resources used and accessed as intended under all circumstances</a:t>
            </a:r>
          </a:p>
          <a:p>
            <a:pPr lvl="1"/>
            <a:r>
              <a:rPr lang="en-US" altLang="en-US" dirty="0"/>
              <a:t>Unachievable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Intruders</a:t>
            </a:r>
            <a:r>
              <a:rPr lang="en-US" altLang="en-US" dirty="0"/>
              <a:t>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crackers</a:t>
            </a:r>
            <a:r>
              <a:rPr lang="en-US" altLang="en-US" dirty="0"/>
              <a:t>) attempt to breach security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Threat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potential security violation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Attack</a:t>
            </a:r>
            <a:r>
              <a:rPr lang="en-US" altLang="en-US" dirty="0"/>
              <a:t> is attempt to breach security</a:t>
            </a:r>
          </a:p>
          <a:p>
            <a:r>
              <a:rPr lang="en-US" altLang="en-US" dirty="0"/>
              <a:t>Attack can be accidental or malicious</a:t>
            </a:r>
          </a:p>
          <a:p>
            <a:r>
              <a:rPr lang="en-US" altLang="en-US" dirty="0"/>
              <a:t>Easier to protect against accidental than malicious misuse</a:t>
            </a:r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571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xmlns="" id="{66F0276C-4EDA-461C-B2CF-F2EFD8A4F0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01012" y="232587"/>
            <a:ext cx="744583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Security Violation </a:t>
            </a:r>
            <a:r>
              <a:rPr lang="en-US" altLang="en-US" dirty="0" smtClean="0"/>
              <a:t>Categories </a:t>
            </a:r>
            <a:endParaRPr lang="en-US" altLang="en-US" dirty="0"/>
          </a:p>
        </p:txBody>
      </p:sp>
      <p:sp>
        <p:nvSpPr>
          <p:cNvPr id="13314" name="Rectangle 3">
            <a:extLst>
              <a:ext uri="{FF2B5EF4-FFF2-40B4-BE49-F238E27FC236}">
                <a16:creationId xmlns:a16="http://schemas.microsoft.com/office/drawing/2014/main" xmlns="" id="{6EC5E3BA-0599-4589-9899-7D9268DD476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0425" y="1165225"/>
            <a:ext cx="6700838" cy="5035550"/>
          </a:xfrm>
        </p:spPr>
        <p:txBody>
          <a:bodyPr/>
          <a:lstStyle/>
          <a:p>
            <a:r>
              <a:rPr lang="en-US" altLang="en-US" b="1" dirty="0"/>
              <a:t>Breach of confidentiality</a:t>
            </a:r>
          </a:p>
          <a:p>
            <a:pPr lvl="1"/>
            <a:r>
              <a:rPr lang="en-US" altLang="en-US" dirty="0"/>
              <a:t>Unauthorized reading of data</a:t>
            </a:r>
          </a:p>
          <a:p>
            <a:r>
              <a:rPr lang="en-US" altLang="en-US" b="1" dirty="0"/>
              <a:t>Breach of integrity</a:t>
            </a:r>
          </a:p>
          <a:p>
            <a:pPr lvl="1"/>
            <a:r>
              <a:rPr lang="en-US" altLang="en-US" dirty="0"/>
              <a:t>Unauthorized modification of data</a:t>
            </a:r>
          </a:p>
          <a:p>
            <a:r>
              <a:rPr lang="en-US" altLang="en-US" b="1" dirty="0"/>
              <a:t>Breach of availability</a:t>
            </a:r>
          </a:p>
          <a:p>
            <a:pPr lvl="1"/>
            <a:r>
              <a:rPr lang="en-US" altLang="en-US" dirty="0"/>
              <a:t>Unauthorized destruction of data</a:t>
            </a:r>
          </a:p>
          <a:p>
            <a:r>
              <a:rPr lang="en-US" altLang="en-US" b="1" dirty="0"/>
              <a:t>Theft of service</a:t>
            </a:r>
          </a:p>
          <a:p>
            <a:pPr lvl="1"/>
            <a:r>
              <a:rPr lang="en-US" altLang="en-US" dirty="0"/>
              <a:t>Unauthorized use of resources</a:t>
            </a:r>
          </a:p>
          <a:p>
            <a:r>
              <a:rPr lang="en-US" altLang="en-US" b="1" dirty="0"/>
              <a:t>Denial of service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DOS</a:t>
            </a:r>
            <a:r>
              <a:rPr lang="en-US" altLang="en-US" b="1" dirty="0"/>
              <a:t>)</a:t>
            </a:r>
          </a:p>
          <a:p>
            <a:pPr lvl="1"/>
            <a:r>
              <a:rPr lang="en-US" altLang="en-US" dirty="0"/>
              <a:t>Prevention of legitimate use</a:t>
            </a:r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600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xmlns="" id="{5127923A-F6A0-46A5-8376-EA20493A14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6093" y="232587"/>
            <a:ext cx="7842085" cy="576262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Security Violation </a:t>
            </a:r>
            <a:r>
              <a:rPr lang="en-US" altLang="en-US" dirty="0" smtClean="0"/>
              <a:t>Methods </a:t>
            </a:r>
            <a:endParaRPr lang="en-US" altLang="en-US" dirty="0"/>
          </a:p>
        </p:txBody>
      </p:sp>
      <p:sp>
        <p:nvSpPr>
          <p:cNvPr id="15362" name="Content Placeholder 2">
            <a:extLst>
              <a:ext uri="{FF2B5EF4-FFF2-40B4-BE49-F238E27FC236}">
                <a16:creationId xmlns:a16="http://schemas.microsoft.com/office/drawing/2014/main" xmlns="" id="{48A976B9-6124-40A2-9683-E35B7AD2B5C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7725" y="796925"/>
            <a:ext cx="7123113" cy="4530725"/>
          </a:xfrm>
        </p:spPr>
        <p:txBody>
          <a:bodyPr>
            <a:normAutofit fontScale="92500"/>
          </a:bodyPr>
          <a:lstStyle/>
          <a:p>
            <a:pPr lvl="1"/>
            <a:endParaRPr lang="en-US" altLang="en-US" b="1" dirty="0"/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Masquerading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(breach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authentication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Pretending to be an authorized user to escalate privileges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Replay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attack</a:t>
            </a:r>
          </a:p>
          <a:p>
            <a:pPr lvl="1"/>
            <a:r>
              <a:rPr lang="en-US" altLang="en-US" dirty="0"/>
              <a:t>As is or with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message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modification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Man-in-the-middle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attack</a:t>
            </a:r>
          </a:p>
          <a:p>
            <a:pPr lvl="1"/>
            <a:r>
              <a:rPr lang="en-US" altLang="en-US" dirty="0"/>
              <a:t>Intruder sits in data flow, masquerading as sender to receiver and vice versa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Session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hijacking</a:t>
            </a:r>
          </a:p>
          <a:p>
            <a:pPr lvl="1"/>
            <a:r>
              <a:rPr lang="en-US" altLang="en-US" dirty="0"/>
              <a:t>Intercept an already-established session to bypass authentication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Privilege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escalation</a:t>
            </a:r>
          </a:p>
          <a:p>
            <a:pPr lvl="1"/>
            <a:r>
              <a:rPr lang="en-US" altLang="en-US" dirty="0"/>
              <a:t>Common attack type with access beyond what a user or resource is supposed to have</a:t>
            </a:r>
          </a:p>
          <a:p>
            <a:pPr lvl="1"/>
            <a:endParaRPr lang="en-US" altLang="en-US" dirty="0"/>
          </a:p>
          <a:p>
            <a:pPr lvl="1"/>
            <a:endParaRPr lang="en-US" altLang="en-US" b="1" dirty="0"/>
          </a:p>
          <a:p>
            <a:endParaRPr lang="en-US" altLang="en-US" dirty="0"/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184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>
            <a:extLst>
              <a:ext uri="{FF2B5EF4-FFF2-40B4-BE49-F238E27FC236}">
                <a16:creationId xmlns:a16="http://schemas.microsoft.com/office/drawing/2014/main" xmlns="" id="{6000AA5E-22D9-4DEA-AE6D-0AF4C00464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4557" y="242923"/>
            <a:ext cx="7821612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Security Measure </a:t>
            </a:r>
            <a:r>
              <a:rPr lang="en-US" altLang="en-US" dirty="0" smtClean="0"/>
              <a:t>Levels </a:t>
            </a:r>
            <a:endParaRPr lang="en-US" altLang="en-US" dirty="0"/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xmlns="" id="{DBCE6604-1C0A-4F61-9CB4-73CF56DB5B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7725" y="1069975"/>
            <a:ext cx="7708444" cy="4921250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Impossible to have absolute security, but make cost to perpetrator sufficiently high to deter most intruders</a:t>
            </a:r>
          </a:p>
          <a:p>
            <a:r>
              <a:rPr lang="en-US" altLang="en-US" dirty="0"/>
              <a:t>Security must occur at four levels to be effective:</a:t>
            </a:r>
          </a:p>
          <a:p>
            <a:pPr lvl="1"/>
            <a:r>
              <a:rPr lang="en-US" altLang="en-US" b="1" dirty="0"/>
              <a:t>Physical</a:t>
            </a:r>
          </a:p>
          <a:p>
            <a:pPr lvl="2"/>
            <a:r>
              <a:rPr lang="en-US" altLang="en-US" dirty="0"/>
              <a:t>Data centers, servers, connected terminals</a:t>
            </a:r>
          </a:p>
          <a:p>
            <a:pPr lvl="1"/>
            <a:r>
              <a:rPr lang="en-US" altLang="en-US" b="1" dirty="0"/>
              <a:t>Application</a:t>
            </a:r>
          </a:p>
          <a:p>
            <a:pPr lvl="2"/>
            <a:r>
              <a:rPr lang="en-US" altLang="en-US" dirty="0"/>
              <a:t>Benign or malicious apps can cause security problems</a:t>
            </a:r>
          </a:p>
          <a:p>
            <a:pPr lvl="1"/>
            <a:r>
              <a:rPr lang="en-US" altLang="en-US" b="1" dirty="0"/>
              <a:t>Operating System</a:t>
            </a:r>
          </a:p>
          <a:p>
            <a:pPr lvl="2"/>
            <a:r>
              <a:rPr lang="en-US" altLang="en-US" dirty="0"/>
              <a:t>Protection mechanisms, debugging</a:t>
            </a:r>
          </a:p>
          <a:p>
            <a:pPr lvl="1"/>
            <a:r>
              <a:rPr lang="en-US" altLang="en-US" b="1" dirty="0"/>
              <a:t>Network</a:t>
            </a:r>
          </a:p>
          <a:p>
            <a:pPr lvl="2"/>
            <a:r>
              <a:rPr lang="en-US" altLang="en-US" dirty="0"/>
              <a:t>Intercepted communications, interruption, DOS</a:t>
            </a:r>
          </a:p>
          <a:p>
            <a:r>
              <a:rPr lang="en-US" altLang="en-US" dirty="0"/>
              <a:t>Security is as weak as the weakest link in the chain</a:t>
            </a:r>
          </a:p>
          <a:p>
            <a:r>
              <a:rPr lang="en-US" altLang="en-US" dirty="0"/>
              <a:t>Humans a risk too via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phishing</a:t>
            </a:r>
            <a:r>
              <a:rPr lang="en-US" altLang="en-US" dirty="0"/>
              <a:t> 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social-engineering</a:t>
            </a:r>
            <a:r>
              <a:rPr lang="en-US" altLang="en-US" dirty="0"/>
              <a:t> attacks</a:t>
            </a:r>
          </a:p>
          <a:p>
            <a:r>
              <a:rPr lang="en-US" altLang="en-US" dirty="0"/>
              <a:t>But can too much security be a problem?</a:t>
            </a:r>
          </a:p>
          <a:p>
            <a:endParaRPr lang="en-US" altLang="en-US" dirty="0"/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949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>
            <a:extLst>
              <a:ext uri="{FF2B5EF4-FFF2-40B4-BE49-F238E27FC236}">
                <a16:creationId xmlns:a16="http://schemas.microsoft.com/office/drawing/2014/main" xmlns="" id="{B6D66520-421F-4D02-92A4-A470D136DD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4897" y="248303"/>
            <a:ext cx="82296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Program </a:t>
            </a:r>
            <a:r>
              <a:rPr lang="en-US" altLang="en-US" dirty="0" smtClean="0"/>
              <a:t>Threats </a:t>
            </a:r>
            <a:endParaRPr lang="en-US" altLang="en-US" dirty="0"/>
          </a:p>
        </p:txBody>
      </p:sp>
      <p:sp>
        <p:nvSpPr>
          <p:cNvPr id="18434" name="Rectangle 3">
            <a:extLst>
              <a:ext uri="{FF2B5EF4-FFF2-40B4-BE49-F238E27FC236}">
                <a16:creationId xmlns:a16="http://schemas.microsoft.com/office/drawing/2014/main" xmlns="" id="{13265017-58E8-40F4-BA7C-996FAC807B7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7725" y="1082675"/>
            <a:ext cx="7704138" cy="5300663"/>
          </a:xfrm>
        </p:spPr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</a:rPr>
              <a:t>Many variations, many names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Trojan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Horse</a:t>
            </a:r>
          </a:p>
          <a:p>
            <a:pPr lvl="1"/>
            <a:r>
              <a:rPr lang="en-US" altLang="en-US" dirty="0"/>
              <a:t>Code segment that misuses its environment</a:t>
            </a:r>
          </a:p>
          <a:p>
            <a:pPr lvl="1"/>
            <a:r>
              <a:rPr lang="en-US" altLang="en-US" dirty="0"/>
              <a:t>Exploits mechanisms for allowing programs written by users to be executed by other users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Spyware</a:t>
            </a:r>
            <a:r>
              <a:rPr lang="en-US" altLang="en-US" dirty="0"/>
              <a:t>,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pop-up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browser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windows</a:t>
            </a:r>
            <a:r>
              <a:rPr lang="en-US" altLang="en-US" dirty="0"/>
              <a:t>,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covert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channels</a:t>
            </a:r>
          </a:p>
          <a:p>
            <a:pPr lvl="1"/>
            <a:r>
              <a:rPr lang="en-US" altLang="en-US" dirty="0"/>
              <a:t>Up to 80% of spam delivered by spyware-infected systems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Trap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Door</a:t>
            </a:r>
          </a:p>
          <a:p>
            <a:pPr lvl="1"/>
            <a:r>
              <a:rPr lang="en-US" altLang="en-US" dirty="0"/>
              <a:t>Specific user identifier or password that circumvents normal security procedures</a:t>
            </a:r>
          </a:p>
          <a:p>
            <a:pPr lvl="1"/>
            <a:r>
              <a:rPr lang="en-US" altLang="en-US" dirty="0"/>
              <a:t>Could be included in a compiler</a:t>
            </a:r>
          </a:p>
          <a:p>
            <a:pPr lvl="1"/>
            <a:r>
              <a:rPr lang="en-US" altLang="en-US" dirty="0"/>
              <a:t>How to detect them?</a:t>
            </a:r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03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>
            <a:extLst>
              <a:ext uri="{FF2B5EF4-FFF2-40B4-BE49-F238E27FC236}">
                <a16:creationId xmlns:a16="http://schemas.microsoft.com/office/drawing/2014/main" xmlns="" id="{A1EF8797-82F4-4211-8966-309DA7968D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2337" y="238549"/>
            <a:ext cx="800576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Four-layered Model of </a:t>
            </a:r>
            <a:r>
              <a:rPr lang="en-US" altLang="en-US" dirty="0" smtClean="0"/>
              <a:t>Security </a:t>
            </a:r>
            <a:endParaRPr lang="en-US" altLang="en-US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xmlns="" id="{A3D94408-4215-4658-8612-38C6927C2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8" y="2533650"/>
            <a:ext cx="8640762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48872" y="238549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577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xmlns="" id="{5858233A-EF2E-4C27-81DD-3065CD85ED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4408" y="243929"/>
            <a:ext cx="775176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Principles of </a:t>
            </a:r>
            <a:r>
              <a:rPr lang="en-US" altLang="en-US" dirty="0" smtClean="0"/>
              <a:t>Protection </a:t>
            </a:r>
            <a:endParaRPr lang="en-US" altLang="en-US" dirty="0"/>
          </a:p>
        </p:txBody>
      </p:sp>
      <p:sp>
        <p:nvSpPr>
          <p:cNvPr id="13314" name="Rectangle 3">
            <a:extLst>
              <a:ext uri="{FF2B5EF4-FFF2-40B4-BE49-F238E27FC236}">
                <a16:creationId xmlns:a16="http://schemas.microsoft.com/office/drawing/2014/main" xmlns="" id="{07FD6D04-C22C-4404-9224-71C493F4C44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57056" y="1172616"/>
            <a:ext cx="7699114" cy="4197350"/>
          </a:xfrm>
        </p:spPr>
        <p:txBody>
          <a:bodyPr>
            <a:normAutofit/>
          </a:bodyPr>
          <a:lstStyle/>
          <a:p>
            <a:r>
              <a:rPr lang="en-US" altLang="en-US" dirty="0"/>
              <a:t>Guiding principle –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principle of least privilege</a:t>
            </a:r>
          </a:p>
          <a:p>
            <a:pPr lvl="1"/>
            <a:r>
              <a:rPr lang="en-US" altLang="en-US" dirty="0"/>
              <a:t>Programs, users and systems should be given just enough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privileges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to perform their tasks</a:t>
            </a:r>
          </a:p>
          <a:p>
            <a:pPr lvl="1"/>
            <a:r>
              <a:rPr lang="en-US" altLang="en-US" dirty="0"/>
              <a:t>Properly set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permissions</a:t>
            </a:r>
            <a:r>
              <a:rPr lang="en-US" altLang="en-US" dirty="0"/>
              <a:t> can limit damage if entity has a bug, gets abused</a:t>
            </a:r>
          </a:p>
          <a:p>
            <a:pPr lvl="1"/>
            <a:r>
              <a:rPr lang="en-US" altLang="en-US" dirty="0"/>
              <a:t>Can be static (during life of system, during life of process) </a:t>
            </a:r>
          </a:p>
          <a:p>
            <a:pPr lvl="1"/>
            <a:r>
              <a:rPr lang="en-US" altLang="en-US" dirty="0"/>
              <a:t>Or dynamic (changed by process as needed) –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domain switching, privilege escalation</a:t>
            </a:r>
          </a:p>
          <a:p>
            <a:pPr lvl="1"/>
            <a:r>
              <a:rPr lang="en-US" altLang="ja-JP" b="1" dirty="0">
                <a:solidFill>
                  <a:srgbClr val="006699"/>
                </a:solidFill>
                <a:latin typeface="+mj-lt"/>
              </a:rPr>
              <a:t>Compartmentalization</a:t>
            </a:r>
            <a:r>
              <a:rPr lang="en-US" altLang="ja-JP" dirty="0"/>
              <a:t> a derivative concept regarding access to data </a:t>
            </a:r>
          </a:p>
          <a:p>
            <a:pPr lvl="2"/>
            <a:r>
              <a:rPr lang="en-US" altLang="en-US" dirty="0"/>
              <a:t>Process of protecting each individual system component through the use of specific permissions and access restrictions</a:t>
            </a:r>
          </a:p>
          <a:p>
            <a:pPr lvl="2"/>
            <a:endParaRPr lang="en-US" altLang="en-US" dirty="0"/>
          </a:p>
          <a:p>
            <a:pPr lvl="2">
              <a:buFont typeface="Webdings" panose="05030102010509060703" pitchFamily="18" charset="2"/>
              <a:buNone/>
            </a:pPr>
            <a:endParaRPr lang="en-US" altLang="en-US" dirty="0"/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xmlns="" id="{BCF2E535-8C4A-4DE2-B5D0-5E9DA6631D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92131" y="244934"/>
            <a:ext cx="7445375" cy="576263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Program Threats (Cont.)</a:t>
            </a:r>
          </a:p>
        </p:txBody>
      </p:sp>
      <p:sp>
        <p:nvSpPr>
          <p:cNvPr id="22530" name="Content Placeholder 2">
            <a:extLst>
              <a:ext uri="{FF2B5EF4-FFF2-40B4-BE49-F238E27FC236}">
                <a16:creationId xmlns:a16="http://schemas.microsoft.com/office/drawing/2014/main" xmlns="" id="{08374DCB-D565-FB4A-8EE6-1DB943EB0BF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74713" y="1069975"/>
            <a:ext cx="7616825" cy="4530725"/>
          </a:xfrm>
        </p:spPr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Malware</a:t>
            </a:r>
            <a:r>
              <a:rPr lang="en-US" altLang="en-US" b="1" dirty="0">
                <a:solidFill>
                  <a:srgbClr val="3366FF"/>
                </a:solidFill>
              </a:rPr>
              <a:t> - </a:t>
            </a:r>
            <a:r>
              <a:rPr lang="en-US" altLang="en-US" dirty="0"/>
              <a:t>Software designed to exploit, disable, or damage computer</a:t>
            </a:r>
          </a:p>
          <a:p>
            <a:pPr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Trojan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Horse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Program that acts in a clandestine manner</a:t>
            </a:r>
          </a:p>
          <a:p>
            <a:pPr lvl="1"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Spyware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Program frequently installed with legitimate software to display adds, capture user data</a:t>
            </a:r>
          </a:p>
          <a:p>
            <a:pPr lvl="1"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Ransomware</a:t>
            </a:r>
            <a:r>
              <a:rPr lang="en-US" altLang="en-US" dirty="0"/>
              <a:t> – locks up data via encryption, demanding payment to unlock it</a:t>
            </a:r>
          </a:p>
          <a:p>
            <a:pPr>
              <a:defRPr/>
            </a:pPr>
            <a:r>
              <a:rPr lang="en-US" altLang="en-US" dirty="0"/>
              <a:t>Others include trap doors, logic </a:t>
            </a:r>
            <a:r>
              <a:rPr lang="en-US" altLang="en-US" dirty="0" err="1"/>
              <a:t>boms</a:t>
            </a:r>
            <a:endParaRPr lang="en-US" altLang="en-US" dirty="0"/>
          </a:p>
          <a:p>
            <a:pPr>
              <a:defRPr/>
            </a:pPr>
            <a:r>
              <a:rPr lang="en-US" altLang="en-US" dirty="0"/>
              <a:t>All try to violate the Principle of Least Privilege</a:t>
            </a:r>
          </a:p>
          <a:p>
            <a:pPr>
              <a:buFont typeface="Monotype Sorts" pitchFamily="2" charset="2"/>
              <a:buChar char="n"/>
              <a:defRPr/>
            </a:pPr>
            <a:endParaRPr lang="en-US" altLang="en-US" dirty="0"/>
          </a:p>
          <a:p>
            <a:pPr>
              <a:buFont typeface="Monotype Sorts" pitchFamily="2" charset="2"/>
              <a:buChar char="n"/>
              <a:defRPr/>
            </a:pPr>
            <a:endParaRPr lang="en-US" altLang="en-US" dirty="0"/>
          </a:p>
          <a:p>
            <a:pPr marL="0" indent="0">
              <a:buFont typeface="Monotype Sorts" pitchFamily="2" charset="2"/>
              <a:buNone/>
              <a:defRPr/>
            </a:pPr>
            <a:endParaRPr lang="en-US" altLang="en-US" dirty="0"/>
          </a:p>
          <a:p>
            <a:pPr>
              <a:buFont typeface="Monotype Sorts" pitchFamily="2" charset="2"/>
              <a:buChar char="n"/>
              <a:defRPr/>
            </a:pPr>
            <a:endParaRPr lang="en-US" altLang="en-US" dirty="0"/>
          </a:p>
          <a:p>
            <a:pPr>
              <a:buFont typeface="Monotype Sorts" pitchFamily="2" charset="2"/>
              <a:buChar char="n"/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Goal frequently is to leave behind Remote Access Tool (RAT) for repeated access</a:t>
            </a:r>
          </a:p>
          <a:p>
            <a:pPr lvl="1">
              <a:buFont typeface="Monotype Sorts" pitchFamily="2" charset="2"/>
              <a:buChar char="l"/>
              <a:defRPr/>
            </a:pPr>
            <a:endParaRPr lang="en-US" altLang="en-US" dirty="0"/>
          </a:p>
          <a:p>
            <a:pPr>
              <a:buFont typeface="Monotype Sorts" pitchFamily="2" charset="2"/>
              <a:buChar char="n"/>
              <a:defRPr/>
            </a:pPr>
            <a:endParaRPr lang="en-US" altLang="en-US" dirty="0"/>
          </a:p>
        </p:txBody>
      </p:sp>
      <p:pic>
        <p:nvPicPr>
          <p:cNvPr id="22531" name="Picture 2">
            <a:extLst>
              <a:ext uri="{FF2B5EF4-FFF2-40B4-BE49-F238E27FC236}">
                <a16:creationId xmlns:a16="http://schemas.microsoft.com/office/drawing/2014/main" xmlns="" id="{1F752068-6511-4173-8761-CDE1BEA89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425" y="3806825"/>
            <a:ext cx="4495800" cy="189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oogle Shape;117;p15" descr="pngfind.com-kingpin-png-4152286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881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>
            <a:extLst>
              <a:ext uri="{FF2B5EF4-FFF2-40B4-BE49-F238E27FC236}">
                <a16:creationId xmlns:a16="http://schemas.microsoft.com/office/drawing/2014/main" xmlns="" id="{697A8540-B8A0-49D0-9045-028093C8E8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6963" y="150099"/>
            <a:ext cx="6556173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2800" dirty="0"/>
              <a:t>C Program with Buffer-overflow Condition</a:t>
            </a:r>
          </a:p>
        </p:txBody>
      </p:sp>
      <p:sp>
        <p:nvSpPr>
          <p:cNvPr id="23554" name="Rectangle 3">
            <a:extLst>
              <a:ext uri="{FF2B5EF4-FFF2-40B4-BE49-F238E27FC236}">
                <a16:creationId xmlns:a16="http://schemas.microsoft.com/office/drawing/2014/main" xmlns="" id="{4AB19664-4A35-423C-8358-1E64EA7428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60475" y="955675"/>
            <a:ext cx="6386513" cy="4530725"/>
          </a:xfrm>
        </p:spPr>
        <p:txBody>
          <a:bodyPr>
            <a:normAutofit lnSpcReduction="10000"/>
          </a:bodyPr>
          <a:lstStyle/>
          <a:p>
            <a:pPr>
              <a:buFont typeface="Monotype Sorts" pitchFamily="-84" charset="2"/>
              <a:buNone/>
            </a:pPr>
            <a:r>
              <a:rPr lang="en-US" altLang="en-US">
                <a:latin typeface="Courier New" panose="02070309020205020404" pitchFamily="49" charset="0"/>
              </a:rPr>
              <a:t>#include </a:t>
            </a:r>
            <a:r>
              <a:rPr lang="en-US" altLang="en-US" i="1">
                <a:latin typeface="Courier New" panose="02070309020205020404" pitchFamily="49" charset="0"/>
              </a:rPr>
              <a:t>&lt;</a:t>
            </a:r>
            <a:r>
              <a:rPr lang="en-US" altLang="en-US">
                <a:latin typeface="Courier New" panose="02070309020205020404" pitchFamily="49" charset="0"/>
              </a:rPr>
              <a:t>stdio.h</a:t>
            </a:r>
            <a:r>
              <a:rPr lang="en-US" altLang="en-US" i="1">
                <a:latin typeface="Courier New" panose="02070309020205020404" pitchFamily="49" charset="0"/>
              </a:rPr>
              <a:t>&gt;</a:t>
            </a:r>
          </a:p>
          <a:p>
            <a:pPr>
              <a:buFont typeface="Monotype Sorts" pitchFamily="-84" charset="2"/>
              <a:buNone/>
            </a:pPr>
            <a:r>
              <a:rPr lang="en-US" altLang="en-US">
                <a:latin typeface="Courier New" panose="02070309020205020404" pitchFamily="49" charset="0"/>
              </a:rPr>
              <a:t>#define BUFFER SIZE 256</a:t>
            </a:r>
          </a:p>
          <a:p>
            <a:pPr>
              <a:buFont typeface="Monotype Sorts" pitchFamily="-84" charset="2"/>
              <a:buNone/>
            </a:pPr>
            <a:r>
              <a:rPr lang="en-US" altLang="en-US">
                <a:latin typeface="Courier New" panose="02070309020205020404" pitchFamily="49" charset="0"/>
              </a:rPr>
              <a:t>int main(int argc, char *argv[])</a:t>
            </a:r>
          </a:p>
          <a:p>
            <a:pPr>
              <a:buFont typeface="Monotype Sorts" pitchFamily="-84" charset="2"/>
              <a:buNone/>
            </a:pPr>
            <a:r>
              <a:rPr lang="en-US" altLang="en-US">
                <a:latin typeface="Courier New" panose="02070309020205020404" pitchFamily="49" charset="0"/>
              </a:rPr>
              <a:t>{</a:t>
            </a:r>
          </a:p>
          <a:p>
            <a:pPr>
              <a:buFont typeface="Monotype Sorts" pitchFamily="-84" charset="2"/>
              <a:buNone/>
            </a:pPr>
            <a:r>
              <a:rPr lang="en-US" altLang="en-US">
                <a:latin typeface="Courier New" panose="02070309020205020404" pitchFamily="49" charset="0"/>
              </a:rPr>
              <a:t>	char buffer[BUFFER SIZE];</a:t>
            </a:r>
          </a:p>
          <a:p>
            <a:pPr>
              <a:buFont typeface="Monotype Sorts" pitchFamily="-84" charset="2"/>
              <a:buNone/>
            </a:pPr>
            <a:r>
              <a:rPr lang="en-US" altLang="en-US">
                <a:latin typeface="Courier New" panose="02070309020205020404" pitchFamily="49" charset="0"/>
              </a:rPr>
              <a:t>	if (argc &lt; 2)</a:t>
            </a:r>
          </a:p>
          <a:p>
            <a:pPr>
              <a:buFont typeface="Monotype Sorts" pitchFamily="-84" charset="2"/>
              <a:buNone/>
            </a:pPr>
            <a:r>
              <a:rPr lang="en-US" altLang="en-US">
                <a:latin typeface="Courier New" panose="02070309020205020404" pitchFamily="49" charset="0"/>
              </a:rPr>
              <a:t>		return -1;</a:t>
            </a:r>
          </a:p>
          <a:p>
            <a:pPr>
              <a:buFont typeface="Monotype Sorts" pitchFamily="-84" charset="2"/>
              <a:buNone/>
            </a:pPr>
            <a:r>
              <a:rPr lang="en-US" altLang="en-US">
                <a:latin typeface="Courier New" panose="02070309020205020404" pitchFamily="49" charset="0"/>
              </a:rPr>
              <a:t>	else {</a:t>
            </a:r>
          </a:p>
          <a:p>
            <a:pPr>
              <a:buFont typeface="Monotype Sorts" pitchFamily="-84" charset="2"/>
              <a:buNone/>
            </a:pPr>
            <a:r>
              <a:rPr lang="en-US" altLang="en-US">
                <a:latin typeface="Courier New" panose="02070309020205020404" pitchFamily="49" charset="0"/>
              </a:rPr>
              <a:t>		strcpy(buffer,argv[1]);</a:t>
            </a:r>
          </a:p>
          <a:p>
            <a:pPr>
              <a:buFont typeface="Monotype Sorts" pitchFamily="-84" charset="2"/>
              <a:buNone/>
            </a:pPr>
            <a:r>
              <a:rPr lang="en-US" altLang="en-US">
                <a:latin typeface="Courier New" panose="02070309020205020404" pitchFamily="49" charset="0"/>
              </a:rPr>
              <a:t>		return 0;</a:t>
            </a:r>
          </a:p>
          <a:p>
            <a:pPr>
              <a:buFont typeface="Monotype Sorts" pitchFamily="-84" charset="2"/>
              <a:buNone/>
            </a:pPr>
            <a:r>
              <a:rPr lang="en-US" altLang="en-US">
                <a:latin typeface="Courier New" panose="02070309020205020404" pitchFamily="49" charset="0"/>
              </a:rPr>
              <a:t>	}</a:t>
            </a:r>
          </a:p>
          <a:p>
            <a:pPr>
              <a:buFont typeface="Monotype Sorts" pitchFamily="-84" charset="2"/>
              <a:buNone/>
            </a:pPr>
            <a:r>
              <a:rPr lang="en-US" altLang="en-US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9039503C-37B6-2445-89F2-2A502EB502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8077" y="5453315"/>
            <a:ext cx="7616825" cy="704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buSzPct val="110000"/>
              <a:buFont typeface="Wingdings" panose="05000000000000000000" pitchFamily="2" charset="2"/>
              <a:buChar char="§"/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Code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review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kern="0" dirty="0"/>
              <a:t>can help – programmers review each other’s code, looking for logic flows, programming flaws</a:t>
            </a:r>
          </a:p>
        </p:txBody>
      </p:sp>
      <p:pic>
        <p:nvPicPr>
          <p:cNvPr id="6" name="Google Shape;117;p15" descr="pngfind.com-kingpin-png-4152286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404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>
            <a:extLst>
              <a:ext uri="{FF2B5EF4-FFF2-40B4-BE49-F238E27FC236}">
                <a16:creationId xmlns:a16="http://schemas.microsoft.com/office/drawing/2014/main" xmlns="" id="{0A1B7013-39AA-4EC3-86A7-D71B6C2D56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4091" y="243929"/>
            <a:ext cx="78994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Code Injection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5D6B197A-5CC2-8749-A5BB-00C2753F7EEE}"/>
              </a:ext>
            </a:extLst>
          </p:cNvPr>
          <p:cNvSpPr txBox="1">
            <a:spLocks noChangeArrowheads="1"/>
          </p:cNvSpPr>
          <p:nvPr/>
        </p:nvSpPr>
        <p:spPr>
          <a:xfrm>
            <a:off x="874713" y="1069975"/>
            <a:ext cx="7560160" cy="453072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buSzPct val="110000"/>
              <a:buFont typeface="Wingdings" panose="05000000000000000000" pitchFamily="2" charset="2"/>
              <a:buChar char="§"/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Code-injection</a:t>
            </a:r>
            <a:r>
              <a:rPr lang="en-US" altLang="en-US" b="1" kern="0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attack</a:t>
            </a:r>
            <a:r>
              <a:rPr lang="en-US" altLang="en-US" b="1" kern="0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occurs when system code is not malicious but has bugs allowing executable code to be added or modified</a:t>
            </a:r>
          </a:p>
          <a:p>
            <a:pPr lvl="1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Results from poor or insecure programming paradigms, commonly in low level languages like C or C++ which allow for direct memory access through pointers</a:t>
            </a:r>
          </a:p>
          <a:p>
            <a:pPr lvl="1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Goal is a buffer overflow in which code is placed in a buffer and execution caused by the attack</a:t>
            </a:r>
          </a:p>
          <a:p>
            <a:pPr lvl="1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Can be run by script kiddies – use tools written but exploit identifiers</a:t>
            </a:r>
          </a:p>
          <a:p>
            <a:pPr marL="0" indent="0">
              <a:buFont typeface="Monotype Sorts" pitchFamily="2" charset="2"/>
              <a:buNone/>
              <a:defRPr/>
            </a:pPr>
            <a:endParaRPr lang="en-US" altLang="en-US" kern="0" dirty="0"/>
          </a:p>
        </p:txBody>
      </p:sp>
      <p:pic>
        <p:nvPicPr>
          <p:cNvPr id="5" name="Google Shape;117;p15" descr="pngfind.com-kingpin-png-4152286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3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>
            <a:extLst>
              <a:ext uri="{FF2B5EF4-FFF2-40B4-BE49-F238E27FC236}">
                <a16:creationId xmlns:a16="http://schemas.microsoft.com/office/drawing/2014/main" xmlns="" id="{03086808-2DD2-4C84-9FA8-910D42F19A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6770" y="243929"/>
            <a:ext cx="78994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Code Injection (Cont.)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5D6B197A-5CC2-8749-A5BB-00C2753F7EEE}"/>
              </a:ext>
            </a:extLst>
          </p:cNvPr>
          <p:cNvSpPr txBox="1">
            <a:spLocks noChangeArrowheads="1"/>
          </p:cNvSpPr>
          <p:nvPr/>
        </p:nvSpPr>
        <p:spPr>
          <a:xfrm>
            <a:off x="914400" y="1069975"/>
            <a:ext cx="4450761" cy="453072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lvl="1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Outcomes from code injection include: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  <a:p>
            <a:pPr lvl="1"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  <a:p>
            <a:pPr lvl="1"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  <a:p>
            <a:pPr lvl="1"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  <a:p>
            <a:pPr lvl="1"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  <a:p>
            <a:pPr lvl="1"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  <a:p>
            <a:pPr lvl="1"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  <a:p>
            <a:pPr lvl="1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Frequently use trampoline to code execution to exploit buffer overflow: </a:t>
            </a:r>
          </a:p>
          <a:p>
            <a:pPr>
              <a:defRPr/>
            </a:pPr>
            <a:endParaRPr lang="en-US" altLang="en-US" kern="0" dirty="0"/>
          </a:p>
        </p:txBody>
      </p:sp>
      <p:pic>
        <p:nvPicPr>
          <p:cNvPr id="27651" name="Picture 2">
            <a:extLst>
              <a:ext uri="{FF2B5EF4-FFF2-40B4-BE49-F238E27FC236}">
                <a16:creationId xmlns:a16="http://schemas.microsoft.com/office/drawing/2014/main" xmlns="" id="{D9277A97-2EB4-444E-BE32-56356622A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188" y="1379538"/>
            <a:ext cx="5472112" cy="268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5">
            <a:extLst>
              <a:ext uri="{FF2B5EF4-FFF2-40B4-BE49-F238E27FC236}">
                <a16:creationId xmlns:a16="http://schemas.microsoft.com/office/drawing/2014/main" xmlns="" id="{7BF4F39D-D132-4E68-9AE7-19342D804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763" y="4062413"/>
            <a:ext cx="1760537" cy="200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oogle Shape;117;p15" descr="pngfind.com-kingpin-png-4152286 (1)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094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>
            <a:extLst>
              <a:ext uri="{FF2B5EF4-FFF2-40B4-BE49-F238E27FC236}">
                <a16:creationId xmlns:a16="http://schemas.microsoft.com/office/drawing/2014/main" xmlns="" id="{BC21F2B3-954F-4282-8607-294D5370A9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9147" y="239552"/>
            <a:ext cx="7813675" cy="576263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Great Programming Required</a:t>
            </a:r>
            <a:r>
              <a:rPr lang="en-US" altLang="en-US" dirty="0" smtClean="0"/>
              <a:t>? </a:t>
            </a:r>
            <a:endParaRPr lang="en-US" altLang="en-US" dirty="0"/>
          </a:p>
        </p:txBody>
      </p:sp>
      <p:sp>
        <p:nvSpPr>
          <p:cNvPr id="29698" name="Content Placeholder 2">
            <a:extLst>
              <a:ext uri="{FF2B5EF4-FFF2-40B4-BE49-F238E27FC236}">
                <a16:creationId xmlns:a16="http://schemas.microsoft.com/office/drawing/2014/main" xmlns="" id="{02C23915-4151-49D9-A1CD-EA59B74F79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79087" y="1148574"/>
            <a:ext cx="7649093" cy="4530725"/>
          </a:xfrm>
        </p:spPr>
        <p:txBody>
          <a:bodyPr/>
          <a:lstStyle/>
          <a:p>
            <a:r>
              <a:rPr lang="en-US" altLang="en-US" dirty="0"/>
              <a:t>For the first step of determining the bug, and second step of writing exploit code, yes</a:t>
            </a:r>
          </a:p>
          <a:p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Script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kiddies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can run pre-written exploit code to attack a given system</a:t>
            </a:r>
          </a:p>
          <a:p>
            <a:r>
              <a:rPr lang="en-US" altLang="en-US" dirty="0"/>
              <a:t>Attack code can get a shell with the processes</a:t>
            </a:r>
            <a:r>
              <a:rPr lang="ja-JP" altLang="en-US" dirty="0"/>
              <a:t>’</a:t>
            </a:r>
            <a:r>
              <a:rPr lang="en-US" altLang="ja-JP" dirty="0"/>
              <a:t> owner</a:t>
            </a:r>
            <a:r>
              <a:rPr lang="ja-JP" altLang="en-US" dirty="0"/>
              <a:t>’</a:t>
            </a:r>
            <a:r>
              <a:rPr lang="en-US" altLang="ja-JP" dirty="0"/>
              <a:t>s permissions</a:t>
            </a:r>
          </a:p>
          <a:p>
            <a:pPr lvl="1"/>
            <a:r>
              <a:rPr lang="en-US" altLang="en-US" dirty="0"/>
              <a:t>Or open a network port, delete files, download a program, etc.</a:t>
            </a:r>
          </a:p>
          <a:p>
            <a:r>
              <a:rPr lang="en-US" altLang="en-US" dirty="0"/>
              <a:t>Depending on bug, attack can be executed across a network using allowed connections, bypassing firewalls</a:t>
            </a:r>
          </a:p>
          <a:p>
            <a:r>
              <a:rPr lang="en-US" altLang="en-US" dirty="0"/>
              <a:t>Buffer overflow can be disabled by disabling stack execution or adding bit to page table to indicate </a:t>
            </a:r>
            <a:r>
              <a:rPr lang="ja-JP" altLang="en-US" dirty="0"/>
              <a:t>“</a:t>
            </a:r>
            <a:r>
              <a:rPr lang="en-US" altLang="ja-JP" dirty="0"/>
              <a:t>non-executable</a:t>
            </a:r>
            <a:r>
              <a:rPr lang="ja-JP" altLang="en-US" dirty="0"/>
              <a:t>”</a:t>
            </a:r>
            <a:r>
              <a:rPr lang="en-US" altLang="ja-JP" dirty="0"/>
              <a:t> state</a:t>
            </a:r>
          </a:p>
          <a:p>
            <a:pPr lvl="1"/>
            <a:r>
              <a:rPr lang="en-US" altLang="en-US" dirty="0"/>
              <a:t>Available in SPARC and x86</a:t>
            </a:r>
          </a:p>
          <a:p>
            <a:pPr lvl="1"/>
            <a:r>
              <a:rPr lang="en-US" altLang="en-US" dirty="0"/>
              <a:t>But still have security exploits</a:t>
            </a:r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02568" y="239552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729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>
            <a:extLst>
              <a:ext uri="{FF2B5EF4-FFF2-40B4-BE49-F238E27FC236}">
                <a16:creationId xmlns:a16="http://schemas.microsoft.com/office/drawing/2014/main" xmlns="" id="{CD185E6D-DEF7-4427-953E-9C1E0347F0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8124" y="248885"/>
            <a:ext cx="7666037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Program Threats (Cont.)</a:t>
            </a:r>
          </a:p>
        </p:txBody>
      </p:sp>
      <p:sp>
        <p:nvSpPr>
          <p:cNvPr id="30722" name="Rectangle 3">
            <a:extLst>
              <a:ext uri="{FF2B5EF4-FFF2-40B4-BE49-F238E27FC236}">
                <a16:creationId xmlns:a16="http://schemas.microsoft.com/office/drawing/2014/main" xmlns="" id="{FF0B8392-6960-42D0-8C5C-6387D221A4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79120" y="1150938"/>
            <a:ext cx="7826341" cy="4530725"/>
          </a:xfrm>
        </p:spPr>
        <p:txBody>
          <a:bodyPr/>
          <a:lstStyle/>
          <a:p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Viruses</a:t>
            </a:r>
          </a:p>
          <a:p>
            <a:pPr lvl="1"/>
            <a:r>
              <a:rPr lang="en-US" altLang="en-US" dirty="0"/>
              <a:t>Code fragment embedded in legitimate program</a:t>
            </a:r>
          </a:p>
          <a:p>
            <a:pPr lvl="1"/>
            <a:r>
              <a:rPr lang="en-US" altLang="en-US" dirty="0"/>
              <a:t>Self-replicating, designed to infect other computers</a:t>
            </a:r>
          </a:p>
          <a:p>
            <a:pPr lvl="1"/>
            <a:r>
              <a:rPr lang="en-US" altLang="en-US" dirty="0"/>
              <a:t>Very specific to CPU architecture, operating system, applications</a:t>
            </a:r>
          </a:p>
          <a:p>
            <a:pPr lvl="1"/>
            <a:r>
              <a:rPr lang="en-US" altLang="en-US" dirty="0"/>
              <a:t>Usually borne via email or as a macro</a:t>
            </a:r>
          </a:p>
          <a:p>
            <a:pPr lvl="1"/>
            <a:r>
              <a:rPr lang="en-US" altLang="en-US" dirty="0"/>
              <a:t>Visual Basic Macro to reformat hard drive</a:t>
            </a:r>
          </a:p>
          <a:p>
            <a:pPr lvl="2">
              <a:buFontTx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Sub AutoOpen()</a:t>
            </a:r>
          </a:p>
          <a:p>
            <a:pPr lvl="2">
              <a:buFontTx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Dim </a:t>
            </a:r>
            <a:r>
              <a:rPr lang="en-US" altLang="en-US" sz="1600" dirty="0" err="1">
                <a:latin typeface="Courier New" panose="02070309020205020404" pitchFamily="49" charset="0"/>
              </a:rPr>
              <a:t>oFS</a:t>
            </a:r>
            <a:endParaRPr lang="en-US" altLang="en-US" sz="1600" dirty="0">
              <a:latin typeface="Courier New" panose="02070309020205020404" pitchFamily="49" charset="0"/>
            </a:endParaRPr>
          </a:p>
          <a:p>
            <a:pPr lvl="2">
              <a:buFontTx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Set </a:t>
            </a:r>
            <a:r>
              <a:rPr lang="en-US" altLang="en-US" sz="1600" dirty="0" err="1">
                <a:latin typeface="Courier New" panose="02070309020205020404" pitchFamily="49" charset="0"/>
              </a:rPr>
              <a:t>oFS</a:t>
            </a:r>
            <a:r>
              <a:rPr lang="en-US" altLang="en-US" sz="1600" dirty="0">
                <a:latin typeface="Courier New" panose="02070309020205020404" pitchFamily="49" charset="0"/>
              </a:rPr>
              <a:t> = </a:t>
            </a:r>
            <a:r>
              <a:rPr lang="en-US" altLang="en-US" sz="1600" dirty="0" err="1">
                <a:latin typeface="Courier New" panose="02070309020205020404" pitchFamily="49" charset="0"/>
              </a:rPr>
              <a:t>CreateObject</a:t>
            </a:r>
            <a:r>
              <a:rPr lang="en-US" altLang="en-US" sz="1600" dirty="0">
                <a:latin typeface="Courier New" panose="02070309020205020404" pitchFamily="49" charset="0"/>
              </a:rPr>
              <a:t>(</a:t>
            </a:r>
            <a:r>
              <a:rPr lang="ja-JP" altLang="en-US" sz="1600" dirty="0">
                <a:latin typeface="Courier New" panose="02070309020205020404" pitchFamily="49" charset="0"/>
              </a:rPr>
              <a:t>’’</a:t>
            </a:r>
            <a:r>
              <a:rPr lang="en-US" altLang="ja-JP" sz="1600" dirty="0" err="1">
                <a:latin typeface="Courier New" panose="02070309020205020404" pitchFamily="49" charset="0"/>
              </a:rPr>
              <a:t>Scripting.FileSystemObject</a:t>
            </a:r>
            <a:r>
              <a:rPr lang="ja-JP" altLang="en-US" sz="1600" dirty="0">
                <a:latin typeface="Courier New" panose="02070309020205020404" pitchFamily="49" charset="0"/>
              </a:rPr>
              <a:t>’’</a:t>
            </a:r>
            <a:r>
              <a:rPr lang="en-US" altLang="ja-JP" sz="1600" dirty="0">
                <a:latin typeface="Courier New" panose="02070309020205020404" pitchFamily="49" charset="0"/>
              </a:rPr>
              <a:t>)</a:t>
            </a:r>
          </a:p>
          <a:p>
            <a:pPr lvl="2">
              <a:buFontTx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vs = Shell(</a:t>
            </a:r>
            <a:r>
              <a:rPr lang="ja-JP" altLang="en-US" sz="1600" dirty="0">
                <a:latin typeface="Courier New" panose="02070309020205020404" pitchFamily="49" charset="0"/>
              </a:rPr>
              <a:t>’’</a:t>
            </a:r>
            <a:r>
              <a:rPr lang="en-US" altLang="ja-JP" sz="1600" dirty="0">
                <a:latin typeface="Courier New" panose="02070309020205020404" pitchFamily="49" charset="0"/>
              </a:rPr>
              <a:t>c:command.com /k format c:</a:t>
            </a:r>
            <a:r>
              <a:rPr lang="ja-JP" altLang="en-US" sz="1600" dirty="0">
                <a:latin typeface="Courier New" panose="02070309020205020404" pitchFamily="49" charset="0"/>
              </a:rPr>
              <a:t>’’</a:t>
            </a:r>
            <a:r>
              <a:rPr lang="en-US" altLang="ja-JP" sz="1600" dirty="0">
                <a:latin typeface="Courier New" panose="02070309020205020404" pitchFamily="49" charset="0"/>
              </a:rPr>
              <a:t>,</a:t>
            </a:r>
            <a:r>
              <a:rPr lang="en-US" altLang="ja-JP" sz="1600" dirty="0" err="1">
                <a:latin typeface="Courier New" panose="02070309020205020404" pitchFamily="49" charset="0"/>
              </a:rPr>
              <a:t>vbHide</a:t>
            </a:r>
            <a:r>
              <a:rPr lang="en-US" altLang="ja-JP" sz="1600" dirty="0">
                <a:latin typeface="Courier New" panose="02070309020205020404" pitchFamily="49" charset="0"/>
              </a:rPr>
              <a:t>)</a:t>
            </a:r>
          </a:p>
          <a:p>
            <a:pPr lvl="2">
              <a:buFontTx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End Sub</a:t>
            </a:r>
          </a:p>
          <a:p>
            <a:pPr lvl="1"/>
            <a:endParaRPr lang="en-US" altLang="en-US" sz="1600" dirty="0"/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941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>
            <a:extLst>
              <a:ext uri="{FF2B5EF4-FFF2-40B4-BE49-F238E27FC236}">
                <a16:creationId xmlns:a16="http://schemas.microsoft.com/office/drawing/2014/main" xmlns="" id="{06C5D833-BE57-4FC0-835E-E1843B25C8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7080" y="243929"/>
            <a:ext cx="7695741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Program Threats (Cont.)</a:t>
            </a:r>
          </a:p>
        </p:txBody>
      </p:sp>
      <p:sp>
        <p:nvSpPr>
          <p:cNvPr id="32770" name="Rectangle 3">
            <a:extLst>
              <a:ext uri="{FF2B5EF4-FFF2-40B4-BE49-F238E27FC236}">
                <a16:creationId xmlns:a16="http://schemas.microsoft.com/office/drawing/2014/main" xmlns="" id="{5FB26572-B3EB-4037-8115-4C0EABAAB0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79087" y="1179936"/>
            <a:ext cx="7559675" cy="45307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Virus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dropper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inserts virus onto the system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Many categories of viruses, literally many thousands of viruses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File / parasitic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Boot / memory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Macro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Source code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Polymorphic to avoid having a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virus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signature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Encrypted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Stealth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Tunneling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Multipartite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Armored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 lvl="1">
              <a:lnSpc>
                <a:spcPct val="90000"/>
              </a:lnSpc>
            </a:pPr>
            <a:endParaRPr lang="en-US" altLang="en-US" dirty="0"/>
          </a:p>
          <a:p>
            <a:pPr lvl="1">
              <a:lnSpc>
                <a:spcPct val="90000"/>
              </a:lnSpc>
            </a:pPr>
            <a:endParaRPr lang="en-US" altLang="en-US" dirty="0"/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77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>
            <a:extLst>
              <a:ext uri="{FF2B5EF4-FFF2-40B4-BE49-F238E27FC236}">
                <a16:creationId xmlns:a16="http://schemas.microsoft.com/office/drawing/2014/main" xmlns="" id="{8BE14240-7989-417C-BE87-C4D85AC284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7400" y="248303"/>
            <a:ext cx="78994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A Boot-sector Computer Virus</a:t>
            </a:r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xmlns="" id="{636ACC1D-E534-4E2B-BF6F-8A91C8577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600" y="1120775"/>
            <a:ext cx="4953000" cy="525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583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>
            <a:extLst>
              <a:ext uri="{FF2B5EF4-FFF2-40B4-BE49-F238E27FC236}">
                <a16:creationId xmlns:a16="http://schemas.microsoft.com/office/drawing/2014/main" xmlns="" id="{40D0AA78-0B5F-4B20-BC4F-69FC2A55D3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3929"/>
            <a:ext cx="8229600" cy="576262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The Threat Continues</a:t>
            </a:r>
          </a:p>
        </p:txBody>
      </p:sp>
      <p:sp>
        <p:nvSpPr>
          <p:cNvPr id="36866" name="Content Placeholder 2">
            <a:extLst>
              <a:ext uri="{FF2B5EF4-FFF2-40B4-BE49-F238E27FC236}">
                <a16:creationId xmlns:a16="http://schemas.microsoft.com/office/drawing/2014/main" xmlns="" id="{AA2AD153-5AD6-47DB-9090-B98035D4D6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74713" y="1129330"/>
            <a:ext cx="7723187" cy="4530725"/>
          </a:xfrm>
        </p:spPr>
        <p:txBody>
          <a:bodyPr/>
          <a:lstStyle/>
          <a:p>
            <a:r>
              <a:rPr lang="en-US" altLang="en-US" dirty="0"/>
              <a:t>Attacks still common, still occurring</a:t>
            </a:r>
          </a:p>
          <a:p>
            <a:r>
              <a:rPr lang="en-US" altLang="en-US" dirty="0"/>
              <a:t>Attacks moved over time from science experiments to tools of organized crime</a:t>
            </a:r>
          </a:p>
          <a:p>
            <a:pPr lvl="1"/>
            <a:r>
              <a:rPr lang="en-US" altLang="en-US" dirty="0"/>
              <a:t>Targeting specific companies</a:t>
            </a:r>
          </a:p>
          <a:p>
            <a:pPr lvl="1"/>
            <a:r>
              <a:rPr lang="en-US" altLang="en-US" dirty="0"/>
              <a:t>Creating botnets to use as tool for spam and DDOS delivery</a:t>
            </a:r>
          </a:p>
          <a:p>
            <a:pPr lvl="1"/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Keystroke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logger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to grab passwords, credit card numbers</a:t>
            </a:r>
          </a:p>
          <a:p>
            <a:r>
              <a:rPr lang="en-US" altLang="en-US" dirty="0"/>
              <a:t>Why is Windows the target for most attacks?</a:t>
            </a:r>
          </a:p>
          <a:p>
            <a:pPr lvl="1"/>
            <a:r>
              <a:rPr lang="en-US" altLang="en-US" dirty="0"/>
              <a:t>Most common</a:t>
            </a:r>
          </a:p>
          <a:p>
            <a:pPr lvl="1"/>
            <a:r>
              <a:rPr lang="en-US" altLang="en-US" dirty="0"/>
              <a:t>Everyone is an administrator</a:t>
            </a:r>
          </a:p>
          <a:p>
            <a:pPr lvl="2"/>
            <a:r>
              <a:rPr lang="en-US" altLang="en-US" dirty="0"/>
              <a:t>Licensing required?</a:t>
            </a:r>
          </a:p>
          <a:p>
            <a:pPr lvl="1"/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Monoculture</a:t>
            </a:r>
            <a:r>
              <a:rPr lang="en-US" altLang="en-US" dirty="0"/>
              <a:t> considered harmful</a:t>
            </a:r>
          </a:p>
          <a:p>
            <a:pPr lvl="1"/>
            <a:endParaRPr lang="en-US" altLang="en-US" dirty="0"/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279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>
            <a:extLst>
              <a:ext uri="{FF2B5EF4-FFF2-40B4-BE49-F238E27FC236}">
                <a16:creationId xmlns:a16="http://schemas.microsoft.com/office/drawing/2014/main" xmlns="" id="{71CBC61C-F4DF-4EE1-88DE-C88DE3E6F4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27088" y="243929"/>
            <a:ext cx="785971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System and Network Threats</a:t>
            </a:r>
          </a:p>
        </p:txBody>
      </p:sp>
      <p:sp>
        <p:nvSpPr>
          <p:cNvPr id="37890" name="Rectangle 3">
            <a:extLst>
              <a:ext uri="{FF2B5EF4-FFF2-40B4-BE49-F238E27FC236}">
                <a16:creationId xmlns:a16="http://schemas.microsoft.com/office/drawing/2014/main" xmlns="" id="{A00632A0-0858-48EA-9CA9-33023444C2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75718" y="1128907"/>
            <a:ext cx="7671122" cy="4530725"/>
          </a:xfrm>
        </p:spPr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</a:rPr>
              <a:t>Some systems </a:t>
            </a:r>
            <a:r>
              <a:rPr lang="ja-JP" altLang="en-US" dirty="0">
                <a:solidFill>
                  <a:srgbClr val="000000"/>
                </a:solidFill>
              </a:rPr>
              <a:t>“</a:t>
            </a:r>
            <a:r>
              <a:rPr lang="en-US" altLang="ja-JP" dirty="0">
                <a:solidFill>
                  <a:srgbClr val="000000"/>
                </a:solidFill>
              </a:rPr>
              <a:t>open</a:t>
            </a:r>
            <a:r>
              <a:rPr lang="ja-JP" altLang="en-US" dirty="0">
                <a:solidFill>
                  <a:srgbClr val="000000"/>
                </a:solidFill>
              </a:rPr>
              <a:t>”</a:t>
            </a:r>
            <a:r>
              <a:rPr lang="en-US" altLang="ja-JP" dirty="0">
                <a:solidFill>
                  <a:srgbClr val="000000"/>
                </a:solidFill>
              </a:rPr>
              <a:t> rather than </a:t>
            </a:r>
            <a:r>
              <a:rPr lang="en-US" altLang="ja-JP" b="1" kern="1200" dirty="0">
                <a:solidFill>
                  <a:srgbClr val="006699"/>
                </a:solidFill>
                <a:latin typeface="+mj-lt"/>
              </a:rPr>
              <a:t>secure</a:t>
            </a:r>
            <a:r>
              <a:rPr lang="en-US" altLang="ja-JP" b="1" dirty="0">
                <a:solidFill>
                  <a:srgbClr val="3366FF"/>
                </a:solidFill>
              </a:rPr>
              <a:t> </a:t>
            </a:r>
            <a:r>
              <a:rPr lang="en-US" altLang="ja-JP" b="1" kern="1200" dirty="0">
                <a:solidFill>
                  <a:srgbClr val="006699"/>
                </a:solidFill>
                <a:latin typeface="+mj-lt"/>
              </a:rPr>
              <a:t>by</a:t>
            </a:r>
            <a:r>
              <a:rPr lang="en-US" altLang="ja-JP" b="1" dirty="0">
                <a:solidFill>
                  <a:srgbClr val="3366FF"/>
                </a:solidFill>
              </a:rPr>
              <a:t> </a:t>
            </a:r>
            <a:r>
              <a:rPr lang="en-US" altLang="ja-JP" b="1" kern="1200" dirty="0">
                <a:solidFill>
                  <a:srgbClr val="006699"/>
                </a:solidFill>
                <a:latin typeface="+mj-lt"/>
              </a:rPr>
              <a:t>default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Reduce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attack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surface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But harder to use, more knowledge needed to administer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Network threats harder to detect, prevent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Protection systems weaker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More difficult to have a shared secret on which to base access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No physical limits once system attached to internet</a:t>
            </a:r>
          </a:p>
          <a:p>
            <a:pPr lvl="2"/>
            <a:r>
              <a:rPr lang="en-US" altLang="en-US" dirty="0">
                <a:solidFill>
                  <a:srgbClr val="000000"/>
                </a:solidFill>
              </a:rPr>
              <a:t>Or on network with system attached to internet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Even determining location of connecting system difficult</a:t>
            </a:r>
          </a:p>
          <a:p>
            <a:pPr lvl="2"/>
            <a:r>
              <a:rPr lang="en-US" altLang="en-US" dirty="0">
                <a:solidFill>
                  <a:srgbClr val="000000"/>
                </a:solidFill>
              </a:rPr>
              <a:t>IP address is only knowledge</a:t>
            </a:r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326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xmlns="" id="{8A7F9321-F9B1-4E23-8B8C-B3655FDC84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4369" y="252253"/>
            <a:ext cx="7751762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Principles of Protection (Cont</a:t>
            </a:r>
            <a:r>
              <a:rPr lang="en-US" altLang="en-US" dirty="0" smtClean="0"/>
              <a:t>.) </a:t>
            </a:r>
            <a:endParaRPr lang="en-US" altLang="en-US" dirty="0"/>
          </a:p>
        </p:txBody>
      </p:sp>
      <p:sp>
        <p:nvSpPr>
          <p:cNvPr id="15362" name="Rectangle 3">
            <a:extLst>
              <a:ext uri="{FF2B5EF4-FFF2-40B4-BE49-F238E27FC236}">
                <a16:creationId xmlns:a16="http://schemas.microsoft.com/office/drawing/2014/main" xmlns="" id="{6CCEAADA-EDEE-4E72-9720-2608CA8D3A6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1430" y="1172616"/>
            <a:ext cx="7638757" cy="4530725"/>
          </a:xfrm>
        </p:spPr>
        <p:txBody>
          <a:bodyPr>
            <a:normAutofit/>
          </a:bodyPr>
          <a:lstStyle/>
          <a:p>
            <a:r>
              <a:rPr lang="en-US" altLang="en-US" dirty="0"/>
              <a:t>Must consider </a:t>
            </a:r>
            <a:r>
              <a:rPr lang="ja-JP" altLang="en-US" dirty="0"/>
              <a:t>“</a:t>
            </a:r>
            <a:r>
              <a:rPr lang="en-US" altLang="ja-JP" dirty="0"/>
              <a:t>grain</a:t>
            </a:r>
            <a:r>
              <a:rPr lang="ja-JP" altLang="en-US" dirty="0"/>
              <a:t>”</a:t>
            </a:r>
            <a:r>
              <a:rPr lang="en-US" altLang="ja-JP" dirty="0"/>
              <a:t> aspect</a:t>
            </a:r>
          </a:p>
          <a:p>
            <a:pPr lvl="1"/>
            <a:r>
              <a:rPr lang="en-US" altLang="en-US" dirty="0"/>
              <a:t>Rough-grained  privilege management easier, simpler, but least privilege now done in large chunks</a:t>
            </a:r>
          </a:p>
          <a:p>
            <a:pPr lvl="2"/>
            <a:r>
              <a:rPr lang="en-US" altLang="en-US" dirty="0"/>
              <a:t>For example, traditional Unix processes either have abilities of the associated user, or of root</a:t>
            </a:r>
          </a:p>
          <a:p>
            <a:pPr lvl="1"/>
            <a:r>
              <a:rPr lang="en-US" altLang="en-US" dirty="0"/>
              <a:t>Fine-grained management more complex, more overhead, but more protective</a:t>
            </a:r>
          </a:p>
          <a:p>
            <a:pPr lvl="2"/>
            <a:r>
              <a:rPr lang="en-US" altLang="en-US" dirty="0"/>
              <a:t>File ACL lists, RBAC</a:t>
            </a:r>
          </a:p>
          <a:p>
            <a:r>
              <a:rPr lang="en-US" altLang="en-US" dirty="0"/>
              <a:t>Domain can be user, process, procedure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Audit trail </a:t>
            </a:r>
            <a:r>
              <a:rPr lang="en-US" altLang="en-US" dirty="0"/>
              <a:t>– recording all protection-orientated activities, important to understanding what happened, why, and catching things that shouldn’t</a:t>
            </a:r>
          </a:p>
          <a:p>
            <a:r>
              <a:rPr lang="en-US" altLang="en-US" dirty="0"/>
              <a:t>No single principle is a panacea for security vulnerabilities – need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defense in depth</a:t>
            </a:r>
          </a:p>
          <a:p>
            <a:pPr lvl="2"/>
            <a:endParaRPr lang="en-US" altLang="en-US" dirty="0"/>
          </a:p>
          <a:p>
            <a:pPr lvl="2"/>
            <a:endParaRPr lang="en-US" altLang="en-US" dirty="0"/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>
            <a:extLst>
              <a:ext uri="{FF2B5EF4-FFF2-40B4-BE49-F238E27FC236}">
                <a16:creationId xmlns:a16="http://schemas.microsoft.com/office/drawing/2014/main" xmlns="" id="{FE1545C9-911A-4B1E-9167-54702880A4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070" y="77533"/>
            <a:ext cx="7513637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System and Network Threats </a:t>
            </a:r>
          </a:p>
        </p:txBody>
      </p:sp>
      <p:sp>
        <p:nvSpPr>
          <p:cNvPr id="39938" name="Rectangle 3">
            <a:extLst>
              <a:ext uri="{FF2B5EF4-FFF2-40B4-BE49-F238E27FC236}">
                <a16:creationId xmlns:a16="http://schemas.microsoft.com/office/drawing/2014/main" xmlns="" id="{B72B95A1-961D-4344-87CC-1A74A63193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0093" y="1125958"/>
            <a:ext cx="7478712" cy="4530725"/>
          </a:xfrm>
        </p:spPr>
        <p:txBody>
          <a:bodyPr/>
          <a:lstStyle/>
          <a:p>
            <a:r>
              <a:rPr lang="en-US" altLang="en-US" b="1" dirty="0">
                <a:solidFill>
                  <a:srgbClr val="000000"/>
                </a:solidFill>
              </a:rPr>
              <a:t>Worms</a:t>
            </a:r>
            <a:r>
              <a:rPr lang="en-US" altLang="en-US" dirty="0"/>
              <a:t> – use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spawn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mechanism; standalone program</a:t>
            </a:r>
            <a:endParaRPr lang="en-US" altLang="en-US" sz="800" dirty="0"/>
          </a:p>
          <a:p>
            <a:r>
              <a:rPr lang="en-US" altLang="en-US" dirty="0"/>
              <a:t>Internet worm</a:t>
            </a:r>
          </a:p>
          <a:p>
            <a:pPr lvl="1"/>
            <a:r>
              <a:rPr lang="en-US" altLang="en-US" dirty="0"/>
              <a:t>Exploited UNIX networking features (remote access) and bugs in </a:t>
            </a:r>
            <a:r>
              <a:rPr lang="en-US" altLang="en-US" i="1" dirty="0"/>
              <a:t>finger</a:t>
            </a:r>
            <a:r>
              <a:rPr lang="en-US" altLang="en-US" dirty="0"/>
              <a:t> and </a:t>
            </a:r>
            <a:r>
              <a:rPr lang="en-US" altLang="en-US" i="1" dirty="0" err="1"/>
              <a:t>sendmail</a:t>
            </a:r>
            <a:r>
              <a:rPr lang="en-US" altLang="en-US" dirty="0"/>
              <a:t> programs</a:t>
            </a:r>
          </a:p>
          <a:p>
            <a:pPr lvl="1"/>
            <a:r>
              <a:rPr lang="en-US" altLang="en-US" dirty="0"/>
              <a:t>Exploited trust-relationship mechanism used by </a:t>
            </a:r>
            <a:r>
              <a:rPr lang="en-US" altLang="en-US" i="1" dirty="0" err="1"/>
              <a:t>rsh</a:t>
            </a:r>
            <a:r>
              <a:rPr lang="en-US" altLang="en-US" i="1" dirty="0"/>
              <a:t> </a:t>
            </a:r>
            <a:r>
              <a:rPr lang="en-US" altLang="en-US" dirty="0"/>
              <a:t>to access friendly systems without use of password</a:t>
            </a:r>
          </a:p>
          <a:p>
            <a:pPr lvl="1"/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Grappling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hook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program uploaded main worm program</a:t>
            </a:r>
          </a:p>
          <a:p>
            <a:pPr lvl="2"/>
            <a:r>
              <a:rPr lang="en-US" altLang="en-US" dirty="0"/>
              <a:t>99 lines of C code </a:t>
            </a:r>
          </a:p>
          <a:p>
            <a:pPr lvl="1"/>
            <a:r>
              <a:rPr lang="en-US" altLang="en-US" dirty="0"/>
              <a:t>Hooked system then uploaded main code, tried to attack connected systems</a:t>
            </a:r>
          </a:p>
          <a:p>
            <a:pPr lvl="1"/>
            <a:r>
              <a:rPr lang="en-US" altLang="en-US" dirty="0"/>
              <a:t>Also tried to break into other users accounts on local system via password guessing</a:t>
            </a:r>
          </a:p>
          <a:p>
            <a:pPr lvl="1"/>
            <a:r>
              <a:rPr lang="en-US" altLang="en-US" dirty="0"/>
              <a:t>If target system already infected, abort, except for every 7</a:t>
            </a:r>
            <a:r>
              <a:rPr lang="en-US" altLang="en-US" baseline="30000" dirty="0"/>
              <a:t>th</a:t>
            </a:r>
            <a:r>
              <a:rPr lang="en-US" altLang="en-US" dirty="0"/>
              <a:t> time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623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:a16="http://schemas.microsoft.com/office/drawing/2014/main" xmlns="" id="{601EBDFB-7E9C-4469-9B10-3B2F9399A0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7041" y="248298"/>
            <a:ext cx="7799388" cy="576263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System and Network </a:t>
            </a:r>
            <a:r>
              <a:rPr lang="en-US" altLang="en-US" dirty="0" smtClean="0"/>
              <a:t>Threats</a:t>
            </a:r>
            <a:endParaRPr lang="en-US" altLang="en-US" dirty="0"/>
          </a:p>
        </p:txBody>
      </p:sp>
      <p:sp>
        <p:nvSpPr>
          <p:cNvPr id="41986" name="Content Placeholder 2">
            <a:extLst>
              <a:ext uri="{FF2B5EF4-FFF2-40B4-BE49-F238E27FC236}">
                <a16:creationId xmlns:a16="http://schemas.microsoft.com/office/drawing/2014/main" xmlns="" id="{69A2A259-573C-40FC-A499-624E44E7BD1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79669" y="1134287"/>
            <a:ext cx="7648512" cy="4530725"/>
          </a:xfrm>
        </p:spPr>
        <p:txBody>
          <a:bodyPr/>
          <a:lstStyle/>
          <a:p>
            <a:r>
              <a:rPr lang="en-US" altLang="en-US" b="1" dirty="0"/>
              <a:t>Port scanning</a:t>
            </a:r>
            <a:endParaRPr lang="en-US" altLang="en-US" dirty="0"/>
          </a:p>
          <a:p>
            <a:pPr lvl="1"/>
            <a:r>
              <a:rPr lang="en-US" altLang="en-US" dirty="0"/>
              <a:t>Automated attempt to connect to a range of ports on one or a range of IP addresses</a:t>
            </a:r>
          </a:p>
          <a:p>
            <a:pPr lvl="1"/>
            <a:r>
              <a:rPr lang="en-US" altLang="en-US" dirty="0"/>
              <a:t>Detection of answering service protocol</a:t>
            </a:r>
          </a:p>
          <a:p>
            <a:pPr lvl="1"/>
            <a:r>
              <a:rPr lang="en-US" altLang="en-US" dirty="0"/>
              <a:t>Detection of OS and version running on system</a:t>
            </a:r>
          </a:p>
          <a:p>
            <a:pPr lvl="1"/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nmap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/>
              <a:t>scans all ports in a given IP range for a response</a:t>
            </a:r>
          </a:p>
          <a:p>
            <a:pPr lvl="1"/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nessus</a:t>
            </a:r>
            <a:r>
              <a:rPr lang="en-US" altLang="en-US" dirty="0"/>
              <a:t> has a database of protocols and bugs (and exploits) to apply against a system</a:t>
            </a:r>
          </a:p>
          <a:p>
            <a:pPr lvl="1"/>
            <a:r>
              <a:rPr lang="en-US" altLang="en-US" dirty="0"/>
              <a:t>Frequently launched from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zombie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systems</a:t>
            </a:r>
            <a:r>
              <a:rPr lang="en-US" altLang="en-US" dirty="0"/>
              <a:t> </a:t>
            </a:r>
          </a:p>
          <a:p>
            <a:pPr lvl="2"/>
            <a:r>
              <a:rPr lang="en-US" altLang="en-US" dirty="0"/>
              <a:t>To decrease trace-ability	</a:t>
            </a:r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986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>
            <a:extLst>
              <a:ext uri="{FF2B5EF4-FFF2-40B4-BE49-F238E27FC236}">
                <a16:creationId xmlns:a16="http://schemas.microsoft.com/office/drawing/2014/main" xmlns="" id="{849A3621-2CA8-4239-B1B8-293861C7F0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6643" y="248301"/>
            <a:ext cx="7704137" cy="576263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System and Network </a:t>
            </a:r>
            <a:r>
              <a:rPr lang="en-US" altLang="en-US" dirty="0" smtClean="0"/>
              <a:t>Threats</a:t>
            </a:r>
            <a:endParaRPr lang="en-US" altLang="en-US" dirty="0"/>
          </a:p>
        </p:txBody>
      </p:sp>
      <p:sp>
        <p:nvSpPr>
          <p:cNvPr id="43010" name="Content Placeholder 2">
            <a:extLst>
              <a:ext uri="{FF2B5EF4-FFF2-40B4-BE49-F238E27FC236}">
                <a16:creationId xmlns:a16="http://schemas.microsoft.com/office/drawing/2014/main" xmlns="" id="{4F9057FA-A561-448C-8782-7534B0D323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4661" y="1101173"/>
            <a:ext cx="7783480" cy="4530725"/>
          </a:xfrm>
        </p:spPr>
        <p:txBody>
          <a:bodyPr>
            <a:normAutofit fontScale="92500"/>
          </a:bodyPr>
          <a:lstStyle/>
          <a:p>
            <a:r>
              <a:rPr lang="en-US" altLang="en-US" b="1" dirty="0"/>
              <a:t>Denial of Service</a:t>
            </a:r>
          </a:p>
          <a:p>
            <a:pPr lvl="1"/>
            <a:r>
              <a:rPr lang="en-US" altLang="en-US" dirty="0"/>
              <a:t>Overload the targeted computer preventing it from doing any useful work</a:t>
            </a:r>
          </a:p>
          <a:p>
            <a:pPr lvl="1"/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Distributed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Denial-of-Service</a:t>
            </a:r>
            <a:r>
              <a:rPr lang="en-US" altLang="en-US" dirty="0"/>
              <a:t> (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DDoS</a:t>
            </a:r>
            <a:r>
              <a:rPr lang="en-US" altLang="en-US" dirty="0"/>
              <a:t>) come from multiple sites at once</a:t>
            </a:r>
          </a:p>
          <a:p>
            <a:pPr lvl="1"/>
            <a:r>
              <a:rPr lang="en-US" altLang="en-US" dirty="0"/>
              <a:t>Consider the start of the IP-connection handshake (SYN)</a:t>
            </a:r>
          </a:p>
          <a:p>
            <a:pPr lvl="2"/>
            <a:r>
              <a:rPr lang="en-US" altLang="en-US" dirty="0"/>
              <a:t>How many started-connections can the OS handle?</a:t>
            </a:r>
          </a:p>
          <a:p>
            <a:pPr lvl="1"/>
            <a:r>
              <a:rPr lang="en-US" altLang="en-US" dirty="0"/>
              <a:t>Consider traffic to a web site</a:t>
            </a:r>
          </a:p>
          <a:p>
            <a:pPr lvl="2"/>
            <a:r>
              <a:rPr lang="en-US" altLang="en-US" dirty="0"/>
              <a:t>How can you tell the difference between being a target and being really popular?</a:t>
            </a:r>
          </a:p>
          <a:p>
            <a:pPr lvl="1"/>
            <a:r>
              <a:rPr lang="en-US" altLang="en-US" dirty="0"/>
              <a:t>Accidental – CS students writing bad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fork() </a:t>
            </a:r>
            <a:r>
              <a:rPr lang="en-US" altLang="en-US" dirty="0"/>
              <a:t>code</a:t>
            </a:r>
          </a:p>
          <a:p>
            <a:pPr lvl="1"/>
            <a:r>
              <a:rPr lang="en-US" altLang="en-US" dirty="0"/>
              <a:t>Purposeful – extortion, punishment</a:t>
            </a:r>
          </a:p>
          <a:p>
            <a:r>
              <a:rPr lang="en-US" altLang="en-US" dirty="0"/>
              <a:t>Port scanning</a:t>
            </a:r>
          </a:p>
          <a:p>
            <a:pPr lvl="1"/>
            <a:r>
              <a:rPr lang="en-US" altLang="en-US" dirty="0"/>
              <a:t>Automated tool to look for network ports accepting connections</a:t>
            </a:r>
          </a:p>
          <a:p>
            <a:pPr lvl="1"/>
            <a:r>
              <a:rPr lang="en-US" altLang="en-US" dirty="0"/>
              <a:t>Used for good and evil</a:t>
            </a:r>
          </a:p>
          <a:p>
            <a:endParaRPr lang="en-US" altLang="en-US" dirty="0"/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964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xmlns="" id="{CD19C8C9-743C-4A7D-B3FD-8D9ABF9208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8017" y="238972"/>
            <a:ext cx="7704137" cy="576263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Standard Security Attacks</a:t>
            </a:r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xmlns="" id="{D7FAE061-A4F3-4BBD-AE85-00AD1EC7B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275" y="1343025"/>
            <a:ext cx="4572000" cy="509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385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>
            <a:extLst>
              <a:ext uri="{FF2B5EF4-FFF2-40B4-BE49-F238E27FC236}">
                <a16:creationId xmlns:a16="http://schemas.microsoft.com/office/drawing/2014/main" xmlns="" id="{1B7809EA-A33C-4A85-B98E-320D86B745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7879" y="61624"/>
            <a:ext cx="796766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Cryptography as a Security Tool</a:t>
            </a:r>
          </a:p>
        </p:txBody>
      </p:sp>
      <p:sp>
        <p:nvSpPr>
          <p:cNvPr id="45058" name="Rectangle 3">
            <a:extLst>
              <a:ext uri="{FF2B5EF4-FFF2-40B4-BE49-F238E27FC236}">
                <a16:creationId xmlns:a16="http://schemas.microsoft.com/office/drawing/2014/main" xmlns="" id="{A2AEBC76-3CCD-4E45-BF52-4D72E29EE07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9756" y="1102343"/>
            <a:ext cx="7723738" cy="4530725"/>
          </a:xfrm>
        </p:spPr>
        <p:txBody>
          <a:bodyPr/>
          <a:lstStyle/>
          <a:p>
            <a:r>
              <a:rPr lang="en-US" altLang="en-US" dirty="0"/>
              <a:t>Broadest security tool available</a:t>
            </a:r>
          </a:p>
          <a:p>
            <a:pPr lvl="1"/>
            <a:r>
              <a:rPr lang="en-US" altLang="en-US" dirty="0"/>
              <a:t>Internal to a given computer, source and destination of messages can be known and protected</a:t>
            </a:r>
          </a:p>
          <a:p>
            <a:pPr lvl="2"/>
            <a:r>
              <a:rPr lang="en-US" altLang="en-US" dirty="0"/>
              <a:t>OS creates, manages, protects process IDs, communication ports</a:t>
            </a:r>
          </a:p>
          <a:p>
            <a:pPr lvl="1"/>
            <a:r>
              <a:rPr lang="en-US" altLang="en-US" dirty="0"/>
              <a:t>Source and destination of messages on network cannot be trusted without cryptography</a:t>
            </a:r>
          </a:p>
          <a:p>
            <a:pPr lvl="2"/>
            <a:r>
              <a:rPr lang="en-US" altLang="en-US" dirty="0"/>
              <a:t>Local network – IP address?</a:t>
            </a:r>
          </a:p>
          <a:p>
            <a:pPr lvl="3"/>
            <a:r>
              <a:rPr lang="en-US" altLang="en-US" dirty="0"/>
              <a:t>Consider unauthorized host added</a:t>
            </a:r>
          </a:p>
          <a:p>
            <a:pPr lvl="2"/>
            <a:r>
              <a:rPr lang="en-US" altLang="en-US" dirty="0"/>
              <a:t>WAN / Internet – how to establish authenticity </a:t>
            </a:r>
          </a:p>
          <a:p>
            <a:pPr lvl="3"/>
            <a:r>
              <a:rPr lang="en-US" altLang="en-US" dirty="0"/>
              <a:t>Not via IP address</a:t>
            </a:r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616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>
            <a:extLst>
              <a:ext uri="{FF2B5EF4-FFF2-40B4-BE49-F238E27FC236}">
                <a16:creationId xmlns:a16="http://schemas.microsoft.com/office/drawing/2014/main" xmlns="" id="{FD8DEF1A-3EBD-444E-BFC4-84FEB05393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3891" y="238972"/>
            <a:ext cx="8229600" cy="576263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Cryptography</a:t>
            </a:r>
          </a:p>
        </p:txBody>
      </p:sp>
      <p:sp>
        <p:nvSpPr>
          <p:cNvPr id="47106" name="Content Placeholder 2">
            <a:extLst>
              <a:ext uri="{FF2B5EF4-FFF2-40B4-BE49-F238E27FC236}">
                <a16:creationId xmlns:a16="http://schemas.microsoft.com/office/drawing/2014/main" xmlns="" id="{C7B240B4-35A2-4FCE-AF4E-38598181E0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7392" y="1100914"/>
            <a:ext cx="7772753" cy="4530725"/>
          </a:xfrm>
        </p:spPr>
        <p:txBody>
          <a:bodyPr/>
          <a:lstStyle/>
          <a:p>
            <a:r>
              <a:rPr lang="en-US" altLang="en-US" dirty="0"/>
              <a:t>Means to constrain potential senders (</a:t>
            </a:r>
            <a:r>
              <a:rPr lang="en-US" altLang="en-US" i="1" dirty="0"/>
              <a:t>sources</a:t>
            </a:r>
            <a:r>
              <a:rPr lang="en-US" altLang="en-US" dirty="0"/>
              <a:t>) and / or receivers (</a:t>
            </a:r>
            <a:r>
              <a:rPr lang="en-US" altLang="en-US" i="1" dirty="0"/>
              <a:t>destinations</a:t>
            </a:r>
            <a:r>
              <a:rPr lang="en-US" altLang="en-US" dirty="0"/>
              <a:t>) of </a:t>
            </a:r>
            <a:r>
              <a:rPr lang="en-US" altLang="en-US" i="1" dirty="0"/>
              <a:t>messages</a:t>
            </a:r>
          </a:p>
          <a:p>
            <a:pPr lvl="1"/>
            <a:r>
              <a:rPr lang="en-US" altLang="en-US" dirty="0"/>
              <a:t>Based on secrets (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keys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Enables</a:t>
            </a:r>
          </a:p>
          <a:p>
            <a:pPr lvl="2"/>
            <a:r>
              <a:rPr lang="en-US" altLang="en-US" dirty="0"/>
              <a:t>Confirmation of source</a:t>
            </a:r>
          </a:p>
          <a:p>
            <a:pPr lvl="2"/>
            <a:r>
              <a:rPr lang="en-US" altLang="en-US" dirty="0"/>
              <a:t>Receipt only by certain destination</a:t>
            </a:r>
          </a:p>
          <a:p>
            <a:pPr lvl="2"/>
            <a:r>
              <a:rPr lang="en-US" altLang="en-US" dirty="0"/>
              <a:t>Trust relationship between sender and receiver</a:t>
            </a:r>
          </a:p>
          <a:p>
            <a:pPr lvl="2"/>
            <a:endParaRPr lang="en-US" altLang="en-US" dirty="0"/>
          </a:p>
          <a:p>
            <a:endParaRPr lang="en-US" altLang="en-US" dirty="0"/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728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>
            <a:extLst>
              <a:ext uri="{FF2B5EF4-FFF2-40B4-BE49-F238E27FC236}">
                <a16:creationId xmlns:a16="http://schemas.microsoft.com/office/drawing/2014/main" xmlns="" id="{E08762E7-3D8B-4C5B-9594-D668D2DC66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3221" y="243927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Encryption</a:t>
            </a:r>
          </a:p>
        </p:txBody>
      </p:sp>
      <p:sp>
        <p:nvSpPr>
          <p:cNvPr id="48130" name="Rectangle 3">
            <a:extLst>
              <a:ext uri="{FF2B5EF4-FFF2-40B4-BE49-F238E27FC236}">
                <a16:creationId xmlns:a16="http://schemas.microsoft.com/office/drawing/2014/main" xmlns="" id="{45827A8D-6470-4CDD-BCB9-E998F72EBBD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7747" y="1127543"/>
            <a:ext cx="7735077" cy="51736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Constrains the set of possible receivers of a message</a:t>
            </a:r>
          </a:p>
          <a:p>
            <a:pPr>
              <a:lnSpc>
                <a:spcPct val="90000"/>
              </a:lnSpc>
            </a:pP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Encryption</a:t>
            </a:r>
            <a:r>
              <a:rPr lang="en-US" altLang="en-US" dirty="0"/>
              <a:t> algorithm consists of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Set </a:t>
            </a:r>
            <a:r>
              <a:rPr lang="en-US" altLang="en-US" i="1" dirty="0"/>
              <a:t>K</a:t>
            </a:r>
            <a:r>
              <a:rPr lang="en-US" altLang="en-US" dirty="0"/>
              <a:t> of keys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Set </a:t>
            </a:r>
            <a:r>
              <a:rPr lang="en-US" altLang="en-US" i="1" dirty="0"/>
              <a:t>M</a:t>
            </a:r>
            <a:r>
              <a:rPr lang="en-US" altLang="en-US" dirty="0"/>
              <a:t> of Messages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Set </a:t>
            </a:r>
            <a:r>
              <a:rPr lang="en-US" altLang="en-US" i="1" dirty="0"/>
              <a:t>C</a:t>
            </a:r>
            <a:r>
              <a:rPr lang="en-US" altLang="en-US" dirty="0"/>
              <a:t> of ciphertexts (encrypted messages)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 function </a:t>
            </a:r>
            <a:r>
              <a:rPr lang="en-US" altLang="en-US" i="1" dirty="0"/>
              <a:t>E </a:t>
            </a:r>
            <a:r>
              <a:rPr lang="en-US" altLang="en-US" dirty="0"/>
              <a:t>: </a:t>
            </a:r>
            <a:r>
              <a:rPr lang="en-US" altLang="en-US" i="1" dirty="0"/>
              <a:t>K </a:t>
            </a:r>
            <a:r>
              <a:rPr lang="en-US" altLang="en-US" dirty="0"/>
              <a:t>→ (</a:t>
            </a:r>
            <a:r>
              <a:rPr lang="en-US" altLang="en-US" i="1" dirty="0"/>
              <a:t>M</a:t>
            </a:r>
            <a:r>
              <a:rPr lang="en-US" altLang="en-US" dirty="0"/>
              <a:t>→</a:t>
            </a:r>
            <a:r>
              <a:rPr lang="en-US" altLang="en-US" i="1" dirty="0"/>
              <a:t>C</a:t>
            </a:r>
            <a:r>
              <a:rPr lang="en-US" altLang="en-US" dirty="0"/>
              <a:t>). That is, for each </a:t>
            </a:r>
            <a:r>
              <a:rPr lang="en-US" altLang="en-US" i="1" dirty="0"/>
              <a:t>k </a:t>
            </a:r>
            <a:r>
              <a:rPr lang="en-US" altLang="en-US" dirty="0">
                <a:sym typeface="Symbol" panose="05050102010706020507" pitchFamily="18" charset="2"/>
              </a:rPr>
              <a:t></a:t>
            </a:r>
            <a:r>
              <a:rPr lang="en-US" altLang="en-US" dirty="0"/>
              <a:t> </a:t>
            </a:r>
            <a:r>
              <a:rPr lang="en-US" altLang="en-US" i="1" dirty="0"/>
              <a:t>K</a:t>
            </a:r>
            <a:r>
              <a:rPr lang="en-US" altLang="en-US" dirty="0"/>
              <a:t>, </a:t>
            </a:r>
            <a:r>
              <a:rPr lang="en-US" altLang="en-US" i="1" dirty="0" err="1"/>
              <a:t>E</a:t>
            </a:r>
            <a:r>
              <a:rPr lang="en-US" altLang="en-US" i="1" baseline="-25000" dirty="0" err="1"/>
              <a:t>k</a:t>
            </a:r>
            <a:r>
              <a:rPr lang="en-US" altLang="en-US" i="1" dirty="0"/>
              <a:t> </a:t>
            </a:r>
            <a:r>
              <a:rPr lang="en-US" altLang="en-US" dirty="0"/>
              <a:t>is a function for generating ciphertexts from messages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Both </a:t>
            </a:r>
            <a:r>
              <a:rPr lang="en-US" altLang="en-US" i="1" dirty="0"/>
              <a:t>E </a:t>
            </a:r>
            <a:r>
              <a:rPr lang="en-US" altLang="en-US" dirty="0"/>
              <a:t>and </a:t>
            </a:r>
            <a:r>
              <a:rPr lang="en-US" altLang="en-US" i="1" dirty="0" err="1"/>
              <a:t>E</a:t>
            </a:r>
            <a:r>
              <a:rPr lang="en-US" altLang="en-US" baseline="-25000" dirty="0" err="1"/>
              <a:t>k</a:t>
            </a:r>
            <a:r>
              <a:rPr lang="en-US" altLang="en-US" dirty="0"/>
              <a:t> for any </a:t>
            </a:r>
            <a:r>
              <a:rPr lang="en-US" altLang="en-US" i="1" dirty="0"/>
              <a:t>k </a:t>
            </a:r>
            <a:r>
              <a:rPr lang="en-US" altLang="en-US" dirty="0"/>
              <a:t>should be efficiently computable functions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 function </a:t>
            </a:r>
            <a:r>
              <a:rPr lang="en-US" altLang="en-US" i="1" dirty="0"/>
              <a:t>D </a:t>
            </a:r>
            <a:r>
              <a:rPr lang="en-US" altLang="en-US" dirty="0"/>
              <a:t>: </a:t>
            </a:r>
            <a:r>
              <a:rPr lang="en-US" altLang="en-US" i="1" dirty="0"/>
              <a:t>K </a:t>
            </a:r>
            <a:r>
              <a:rPr lang="en-US" altLang="en-US" dirty="0"/>
              <a:t>→ (</a:t>
            </a:r>
            <a:r>
              <a:rPr lang="en-US" altLang="en-US" i="1" dirty="0"/>
              <a:t>C </a:t>
            </a:r>
            <a:r>
              <a:rPr lang="en-US" altLang="en-US" dirty="0"/>
              <a:t>→ </a:t>
            </a:r>
            <a:r>
              <a:rPr lang="en-US" altLang="en-US" i="1" dirty="0"/>
              <a:t>M</a:t>
            </a:r>
            <a:r>
              <a:rPr lang="en-US" altLang="en-US" dirty="0"/>
              <a:t>). That is, for each </a:t>
            </a:r>
            <a:r>
              <a:rPr lang="en-US" altLang="en-US" i="1" dirty="0"/>
              <a:t>k </a:t>
            </a:r>
            <a:r>
              <a:rPr lang="en-US" altLang="en-US" i="1" dirty="0">
                <a:sym typeface="Symbol" panose="05050102010706020507" pitchFamily="18" charset="2"/>
              </a:rPr>
              <a:t></a:t>
            </a:r>
            <a:r>
              <a:rPr lang="en-US" altLang="en-US" dirty="0"/>
              <a:t> </a:t>
            </a:r>
            <a:r>
              <a:rPr lang="en-US" altLang="en-US" i="1" dirty="0"/>
              <a:t>K</a:t>
            </a:r>
            <a:r>
              <a:rPr lang="en-US" altLang="en-US" dirty="0"/>
              <a:t>, </a:t>
            </a:r>
            <a:r>
              <a:rPr lang="en-US" altLang="en-US" i="1" dirty="0" err="1"/>
              <a:t>D</a:t>
            </a:r>
            <a:r>
              <a:rPr lang="en-US" altLang="en-US" baseline="-25000" dirty="0" err="1"/>
              <a:t>k</a:t>
            </a:r>
            <a:r>
              <a:rPr lang="en-US" altLang="en-US" dirty="0"/>
              <a:t> is a function for generating messages from ciphertexts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Both </a:t>
            </a:r>
            <a:r>
              <a:rPr lang="en-US" altLang="en-US" i="1" dirty="0"/>
              <a:t>D </a:t>
            </a:r>
            <a:r>
              <a:rPr lang="en-US" altLang="en-US" dirty="0"/>
              <a:t>and </a:t>
            </a:r>
            <a:r>
              <a:rPr lang="en-US" altLang="en-US" i="1" dirty="0" err="1"/>
              <a:t>D</a:t>
            </a:r>
            <a:r>
              <a:rPr lang="en-US" altLang="en-US" baseline="-25000" dirty="0" err="1"/>
              <a:t>k</a:t>
            </a:r>
            <a:r>
              <a:rPr lang="en-US" altLang="en-US" dirty="0"/>
              <a:t> for any </a:t>
            </a:r>
            <a:r>
              <a:rPr lang="en-US" altLang="en-US" i="1" dirty="0"/>
              <a:t>k </a:t>
            </a:r>
            <a:r>
              <a:rPr lang="en-US" altLang="en-US" dirty="0"/>
              <a:t>should be efficiently computable functions</a:t>
            </a:r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174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>
            <a:extLst>
              <a:ext uri="{FF2B5EF4-FFF2-40B4-BE49-F238E27FC236}">
                <a16:creationId xmlns:a16="http://schemas.microsoft.com/office/drawing/2014/main" xmlns="" id="{BAA02FC4-45B7-4C1D-80B6-1AA5E0D75A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3929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Encryption</a:t>
            </a:r>
            <a:endParaRPr lang="en-US" altLang="en-US" dirty="0"/>
          </a:p>
        </p:txBody>
      </p:sp>
      <p:sp>
        <p:nvSpPr>
          <p:cNvPr id="50178" name="Rectangle 3">
            <a:extLst>
              <a:ext uri="{FF2B5EF4-FFF2-40B4-BE49-F238E27FC236}">
                <a16:creationId xmlns:a16="http://schemas.microsoft.com/office/drawing/2014/main" xmlns="" id="{555DE72F-E028-4180-86E0-2F24F3EF3C4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9756" y="1099556"/>
            <a:ext cx="7574448" cy="5173662"/>
          </a:xfrm>
        </p:spPr>
        <p:txBody>
          <a:bodyPr/>
          <a:lstStyle/>
          <a:p>
            <a:r>
              <a:rPr lang="en-US" altLang="en-US" dirty="0"/>
              <a:t>An encryption algorithm must provide this essential property: Given a ciphertext c </a:t>
            </a:r>
            <a:r>
              <a:rPr lang="en-US" altLang="en-US" dirty="0">
                <a:sym typeface="Symbol" panose="05050102010706020507" pitchFamily="18" charset="2"/>
              </a:rPr>
              <a:t> </a:t>
            </a:r>
            <a:r>
              <a:rPr lang="en-US" altLang="en-US" dirty="0"/>
              <a:t>C, a computer can compute m such that </a:t>
            </a:r>
            <a:r>
              <a:rPr lang="en-US" altLang="en-US" dirty="0" err="1"/>
              <a:t>E</a:t>
            </a:r>
            <a:r>
              <a:rPr lang="en-US" altLang="en-US" baseline="-25000" dirty="0" err="1"/>
              <a:t>k</a:t>
            </a:r>
            <a:r>
              <a:rPr lang="en-US" altLang="en-US" dirty="0"/>
              <a:t>(m) = c only if it possesses </a:t>
            </a:r>
            <a:r>
              <a:rPr lang="en-US" altLang="en-US" i="1" dirty="0"/>
              <a:t>k</a:t>
            </a:r>
          </a:p>
          <a:p>
            <a:pPr lvl="1"/>
            <a:r>
              <a:rPr lang="en-US" altLang="en-US" dirty="0"/>
              <a:t>Thus, a computer holding </a:t>
            </a:r>
            <a:r>
              <a:rPr lang="en-US" altLang="en-US" i="1" dirty="0"/>
              <a:t>k </a:t>
            </a:r>
            <a:r>
              <a:rPr lang="en-US" altLang="en-US" dirty="0"/>
              <a:t>can decrypt ciphertexts to the plaintexts used to produce them, but a computer not holding </a:t>
            </a:r>
            <a:r>
              <a:rPr lang="en-US" altLang="en-US" i="1" dirty="0"/>
              <a:t>k </a:t>
            </a:r>
            <a:r>
              <a:rPr lang="en-US" altLang="en-US" dirty="0"/>
              <a:t>cannot decrypt ciphertexts</a:t>
            </a:r>
          </a:p>
          <a:p>
            <a:pPr lvl="1"/>
            <a:r>
              <a:rPr lang="en-US" altLang="en-US" dirty="0"/>
              <a:t>Since ciphertexts are generally exposed (for example, sent on the network), it is important that it be infeasible to derive </a:t>
            </a:r>
            <a:r>
              <a:rPr lang="en-US" altLang="en-US" i="1" dirty="0"/>
              <a:t>k</a:t>
            </a:r>
            <a:r>
              <a:rPr lang="en-US" altLang="en-US" dirty="0"/>
              <a:t> from the ciphertexts</a:t>
            </a:r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912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>
            <a:extLst>
              <a:ext uri="{FF2B5EF4-FFF2-40B4-BE49-F238E27FC236}">
                <a16:creationId xmlns:a16="http://schemas.microsoft.com/office/drawing/2014/main" xmlns="" id="{72C8E974-191E-4419-9E15-7FC788614D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29207" y="234595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Symmetric Encryption</a:t>
            </a:r>
          </a:p>
        </p:txBody>
      </p:sp>
      <p:sp>
        <p:nvSpPr>
          <p:cNvPr id="52226" name="Rectangle 3">
            <a:extLst>
              <a:ext uri="{FF2B5EF4-FFF2-40B4-BE49-F238E27FC236}">
                <a16:creationId xmlns:a16="http://schemas.microsoft.com/office/drawing/2014/main" xmlns="" id="{CF0203C2-4120-4DD6-BDC8-178F8B4B4E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6720" y="1042988"/>
            <a:ext cx="7696200" cy="4530725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sz="1600" dirty="0"/>
              <a:t>Same key used to encrypt and decrypt</a:t>
            </a:r>
          </a:p>
          <a:p>
            <a:pPr lvl="1"/>
            <a:r>
              <a:rPr lang="en-US" altLang="en-US" sz="1600" dirty="0"/>
              <a:t>Therefore </a:t>
            </a:r>
            <a:r>
              <a:rPr lang="en-US" altLang="en-US" sz="1600" i="1" dirty="0"/>
              <a:t>k</a:t>
            </a:r>
            <a:r>
              <a:rPr lang="en-US" altLang="en-US" sz="1600" dirty="0"/>
              <a:t> must be kept secret</a:t>
            </a:r>
          </a:p>
          <a:p>
            <a:r>
              <a:rPr lang="en-US" altLang="en-US" sz="1600" dirty="0"/>
              <a:t>DES was most commonly used symmetric block-encryption algorithm (created by US Govt)</a:t>
            </a:r>
          </a:p>
          <a:p>
            <a:pPr lvl="1"/>
            <a:r>
              <a:rPr lang="en-US" altLang="en-US" sz="1600" dirty="0"/>
              <a:t>Encrypts a block of data at a time</a:t>
            </a:r>
          </a:p>
          <a:p>
            <a:pPr lvl="1"/>
            <a:r>
              <a:rPr lang="en-US" altLang="en-US" sz="1600" dirty="0"/>
              <a:t>Keys too short so now considered insecure</a:t>
            </a:r>
          </a:p>
          <a:p>
            <a:r>
              <a:rPr lang="en-US" altLang="en-US" sz="1600" dirty="0"/>
              <a:t>Triple-DES considered more secure</a:t>
            </a:r>
          </a:p>
          <a:p>
            <a:pPr lvl="1"/>
            <a:r>
              <a:rPr lang="en-US" altLang="en-US" sz="1600" dirty="0"/>
              <a:t>Algorithm used 3 times using 2 or 3 keys</a:t>
            </a:r>
          </a:p>
          <a:p>
            <a:pPr lvl="1"/>
            <a:r>
              <a:rPr lang="en-US" altLang="en-US" sz="1600" dirty="0"/>
              <a:t>For example </a:t>
            </a:r>
          </a:p>
          <a:p>
            <a:r>
              <a:rPr lang="en-US" altLang="en-US" sz="1600" dirty="0"/>
              <a:t>2001 NIST adopted new block cipher - Advanced Encryption Standard (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AES</a:t>
            </a:r>
            <a:r>
              <a:rPr lang="en-US" altLang="en-US" sz="1600" dirty="0"/>
              <a:t>)</a:t>
            </a:r>
          </a:p>
          <a:p>
            <a:pPr lvl="1"/>
            <a:r>
              <a:rPr lang="en-US" altLang="en-US" sz="1600" dirty="0"/>
              <a:t>Keys of 128, 192, or 256 bits, works on 128 bit blocks</a:t>
            </a:r>
          </a:p>
          <a:p>
            <a:r>
              <a:rPr lang="en-US" altLang="en-US" sz="1600" dirty="0"/>
              <a:t>RC4 is most common symmetric stream cipher, but known to have vulnerabilities</a:t>
            </a:r>
          </a:p>
          <a:p>
            <a:pPr lvl="1"/>
            <a:r>
              <a:rPr lang="en-US" altLang="en-US" sz="1600" dirty="0"/>
              <a:t>Encrypts/decrypts a stream of bytes (i.e., wireless transmission)</a:t>
            </a:r>
          </a:p>
          <a:p>
            <a:pPr lvl="1"/>
            <a:r>
              <a:rPr lang="en-US" altLang="en-US" sz="1600" dirty="0"/>
              <a:t>Key is a input to pseudo-random-bit generator</a:t>
            </a:r>
          </a:p>
          <a:p>
            <a:pPr lvl="2"/>
            <a:r>
              <a:rPr lang="en-US" altLang="en-US" sz="1600" dirty="0"/>
              <a:t>Generates an infinite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keystream</a:t>
            </a:r>
          </a:p>
        </p:txBody>
      </p:sp>
      <p:pic>
        <p:nvPicPr>
          <p:cNvPr id="52227" name="Picture 1" descr="Screen Shot 2013-02-18 at 5.34.27 PM.png">
            <a:extLst>
              <a:ext uri="{FF2B5EF4-FFF2-40B4-BE49-F238E27FC236}">
                <a16:creationId xmlns:a16="http://schemas.microsoft.com/office/drawing/2014/main" xmlns="" id="{B0AF5D1B-2578-4836-B293-49433F47A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163" y="3608388"/>
            <a:ext cx="1557337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oogle Shape;117;p15" descr="pngfind.com-kingpin-png-4152286 (1)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513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>
            <a:extLst>
              <a:ext uri="{FF2B5EF4-FFF2-40B4-BE49-F238E27FC236}">
                <a16:creationId xmlns:a16="http://schemas.microsoft.com/office/drawing/2014/main" xmlns="" id="{F7FFBC26-36AC-48FF-B8B8-77EB1CD66B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40250" y="73110"/>
            <a:ext cx="8053387" cy="449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2800" dirty="0"/>
              <a:t>Secure Communication over </a:t>
            </a:r>
            <a:br>
              <a:rPr lang="en-US" altLang="en-US" sz="2800" dirty="0"/>
            </a:br>
            <a:r>
              <a:rPr lang="en-US" altLang="en-US" sz="2800" dirty="0"/>
              <a:t>Insecure Medium</a:t>
            </a:r>
          </a:p>
        </p:txBody>
      </p:sp>
      <p:pic>
        <p:nvPicPr>
          <p:cNvPr id="54274" name="Picture 2">
            <a:extLst>
              <a:ext uri="{FF2B5EF4-FFF2-40B4-BE49-F238E27FC236}">
                <a16:creationId xmlns:a16="http://schemas.microsoft.com/office/drawing/2014/main" xmlns="" id="{39E338E6-C79F-4689-ABAD-085B071E7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88" y="1203325"/>
            <a:ext cx="4684712" cy="508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360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xmlns="" id="{DDE65869-2316-4E3D-BE5D-5A16FDFF89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23068" y="242923"/>
            <a:ext cx="7751762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Protection </a:t>
            </a:r>
            <a:r>
              <a:rPr lang="en-US" altLang="en-US" dirty="0" smtClean="0"/>
              <a:t>Rings </a:t>
            </a:r>
            <a:endParaRPr lang="en-US" altLang="en-US" dirty="0"/>
          </a:p>
        </p:txBody>
      </p:sp>
      <p:sp>
        <p:nvSpPr>
          <p:cNvPr id="17410" name="Rectangle 3">
            <a:extLst>
              <a:ext uri="{FF2B5EF4-FFF2-40B4-BE49-F238E27FC236}">
                <a16:creationId xmlns:a16="http://schemas.microsoft.com/office/drawing/2014/main" xmlns="" id="{2FEF96D5-E9E3-40F4-B0C6-56B0A8ED2E1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1431" y="1172616"/>
            <a:ext cx="7685410" cy="4530725"/>
          </a:xfrm>
        </p:spPr>
        <p:txBody>
          <a:bodyPr>
            <a:normAutofit/>
          </a:bodyPr>
          <a:lstStyle/>
          <a:p>
            <a:r>
              <a:rPr lang="en-US" altLang="en-US" dirty="0"/>
              <a:t>Components ordered by amount of privilege and protected from each other</a:t>
            </a:r>
          </a:p>
          <a:p>
            <a:pPr lvl="1"/>
            <a:r>
              <a:rPr lang="en-US" altLang="en-US" dirty="0"/>
              <a:t>For example, the kernel is in one ring and user applications in another</a:t>
            </a:r>
          </a:p>
          <a:p>
            <a:pPr lvl="1"/>
            <a:r>
              <a:rPr lang="en-US" altLang="en-US" dirty="0"/>
              <a:t>This privilege separation requires hardware support</a:t>
            </a:r>
          </a:p>
          <a:p>
            <a:pPr lvl="1"/>
            <a:r>
              <a:rPr lang="en-US" altLang="en-US" dirty="0"/>
              <a:t>Gates used to transfer between levels, for example the </a:t>
            </a:r>
            <a:r>
              <a:rPr lang="en-US" altLang="en-US" dirty="0" err="1"/>
              <a:t>syscall</a:t>
            </a:r>
            <a:r>
              <a:rPr lang="en-US" altLang="en-US" dirty="0"/>
              <a:t> Intel instruction</a:t>
            </a:r>
          </a:p>
          <a:p>
            <a:pPr lvl="1"/>
            <a:r>
              <a:rPr lang="en-US" altLang="en-US" dirty="0"/>
              <a:t>Also traps and interrupts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Hypervisors</a:t>
            </a:r>
            <a:r>
              <a:rPr lang="en-US" altLang="en-US" dirty="0"/>
              <a:t> introduced the need for yet another ring</a:t>
            </a:r>
          </a:p>
          <a:p>
            <a:pPr lvl="1"/>
            <a:r>
              <a:rPr lang="en-US" altLang="en-US" dirty="0"/>
              <a:t>ARMv7 processors added </a:t>
            </a:r>
            <a:r>
              <a:rPr lang="en-US" altLang="en-US" b="1" dirty="0" err="1">
                <a:solidFill>
                  <a:srgbClr val="006699"/>
                </a:solidFill>
                <a:latin typeface="+mj-lt"/>
              </a:rPr>
              <a:t>TrustZone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TZ</a:t>
            </a:r>
            <a:r>
              <a:rPr lang="en-US" altLang="en-US" dirty="0"/>
              <a:t>) ring to protect crypto functions with access via new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Secure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Monitor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Call</a:t>
            </a:r>
            <a:r>
              <a:rPr lang="en-US" altLang="en-US" dirty="0"/>
              <a:t>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SMC</a:t>
            </a:r>
            <a:r>
              <a:rPr lang="en-US" altLang="en-US" dirty="0"/>
              <a:t>) instruction</a:t>
            </a:r>
          </a:p>
          <a:p>
            <a:pPr lvl="2"/>
            <a:r>
              <a:rPr lang="en-US" altLang="en-US" dirty="0"/>
              <a:t>Protecting NFC secure element and crypto keys from even the kernel</a:t>
            </a:r>
          </a:p>
          <a:p>
            <a:pPr lvl="2"/>
            <a:endParaRPr lang="en-US" altLang="en-US" dirty="0"/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>
            <a:extLst>
              <a:ext uri="{FF2B5EF4-FFF2-40B4-BE49-F238E27FC236}">
                <a16:creationId xmlns:a16="http://schemas.microsoft.com/office/drawing/2014/main" xmlns="" id="{5E4F10EF-54E1-4A6C-89D3-638118702F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8475" y="248885"/>
            <a:ext cx="82296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Asymmetric Encryption</a:t>
            </a:r>
          </a:p>
        </p:txBody>
      </p:sp>
      <p:sp>
        <p:nvSpPr>
          <p:cNvPr id="56322" name="Rectangle 3">
            <a:extLst>
              <a:ext uri="{FF2B5EF4-FFF2-40B4-BE49-F238E27FC236}">
                <a16:creationId xmlns:a16="http://schemas.microsoft.com/office/drawing/2014/main" xmlns="" id="{605BE78D-84EC-41C7-B9C2-BC789EFF3C5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0092" y="1082675"/>
            <a:ext cx="7713403" cy="4530725"/>
          </a:xfrm>
        </p:spPr>
        <p:txBody>
          <a:bodyPr/>
          <a:lstStyle/>
          <a:p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Public-key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encryption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based on each user having two keys:</a:t>
            </a:r>
          </a:p>
          <a:p>
            <a:pPr lvl="1"/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public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key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published key used to encrypt data</a:t>
            </a:r>
          </a:p>
          <a:p>
            <a:pPr lvl="1"/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private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key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key known only to individual user used to decrypt data</a:t>
            </a:r>
          </a:p>
          <a:p>
            <a:r>
              <a:rPr lang="en-US" altLang="en-US" dirty="0"/>
              <a:t>Must be an encryption scheme that can be made public without making it easy to figure out the decryption scheme</a:t>
            </a:r>
          </a:p>
          <a:p>
            <a:pPr lvl="1"/>
            <a:r>
              <a:rPr lang="en-US" altLang="en-US" dirty="0"/>
              <a:t>Most common is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RSA</a:t>
            </a:r>
            <a:r>
              <a:rPr lang="en-US" altLang="en-US" dirty="0"/>
              <a:t> block cipher</a:t>
            </a:r>
          </a:p>
          <a:p>
            <a:pPr lvl="1"/>
            <a:r>
              <a:rPr lang="en-US" altLang="en-US" dirty="0"/>
              <a:t>Efficient algorithm for testing whether or not a number is prime</a:t>
            </a:r>
          </a:p>
          <a:p>
            <a:pPr lvl="1"/>
            <a:r>
              <a:rPr lang="en-US" altLang="en-US" dirty="0"/>
              <a:t>No efficient algorithm is know for finding the prime factors of a number</a:t>
            </a:r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435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>
            <a:extLst>
              <a:ext uri="{FF2B5EF4-FFF2-40B4-BE49-F238E27FC236}">
                <a16:creationId xmlns:a16="http://schemas.microsoft.com/office/drawing/2014/main" xmlns="" id="{A524A123-0232-4D39-9517-03346679A7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9159" y="234597"/>
            <a:ext cx="771366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Asymmetric </a:t>
            </a:r>
            <a:r>
              <a:rPr lang="en-US" altLang="en-US" dirty="0" smtClean="0"/>
              <a:t>Encryption</a:t>
            </a:r>
            <a:endParaRPr lang="en-US" altLang="en-US" dirty="0"/>
          </a:p>
        </p:txBody>
      </p:sp>
      <p:sp>
        <p:nvSpPr>
          <p:cNvPr id="58370" name="Rectangle 3">
            <a:extLst>
              <a:ext uri="{FF2B5EF4-FFF2-40B4-BE49-F238E27FC236}">
                <a16:creationId xmlns:a16="http://schemas.microsoft.com/office/drawing/2014/main" xmlns="" id="{5A325506-55B2-4636-8AC2-4AD0AFFC1BC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79669" y="1082675"/>
            <a:ext cx="7713662" cy="4530725"/>
          </a:xfrm>
        </p:spPr>
        <p:txBody>
          <a:bodyPr/>
          <a:lstStyle/>
          <a:p>
            <a:r>
              <a:rPr lang="en-US" altLang="en-US" dirty="0"/>
              <a:t>Formally, it is computationally infeasible to derive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d,N</a:t>
            </a:r>
            <a:r>
              <a:rPr lang="en-US" altLang="en-US" dirty="0"/>
              <a:t> from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e,N</a:t>
            </a:r>
            <a:r>
              <a:rPr lang="en-US" altLang="en-US" dirty="0"/>
              <a:t>, and so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e</a:t>
            </a:r>
            <a:r>
              <a:rPr lang="en-US" altLang="en-US" i="1" baseline="-25000" dirty="0"/>
              <a:t> </a:t>
            </a:r>
            <a:r>
              <a:rPr lang="en-US" altLang="en-US" dirty="0"/>
              <a:t> need not be kept secret and can be widely disseminated</a:t>
            </a:r>
          </a:p>
          <a:p>
            <a:pPr lvl="1"/>
            <a:r>
              <a:rPr lang="en-US" altLang="en-US" i="1" dirty="0" err="1"/>
              <a:t>k</a:t>
            </a:r>
            <a:r>
              <a:rPr lang="en-US" altLang="en-US" i="1" baseline="-25000" dirty="0" err="1"/>
              <a:t>e</a:t>
            </a:r>
            <a:r>
              <a:rPr lang="en-US" altLang="en-US" dirty="0"/>
              <a:t> is the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public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key</a:t>
            </a:r>
          </a:p>
          <a:p>
            <a:pPr lvl="1"/>
            <a:r>
              <a:rPr lang="en-US" altLang="en-US" i="1" dirty="0" err="1"/>
              <a:t>k</a:t>
            </a:r>
            <a:r>
              <a:rPr lang="en-US" altLang="en-US" i="1" baseline="-25000" dirty="0" err="1"/>
              <a:t>d</a:t>
            </a:r>
            <a:r>
              <a:rPr lang="en-US" altLang="en-US" dirty="0"/>
              <a:t> is the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private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key</a:t>
            </a:r>
          </a:p>
          <a:p>
            <a:pPr lvl="1"/>
            <a:r>
              <a:rPr lang="en-US" altLang="en-US" i="1" dirty="0"/>
              <a:t>N </a:t>
            </a:r>
            <a:r>
              <a:rPr lang="en-US" altLang="en-US" dirty="0"/>
              <a:t>is the product of two large, randomly chosen prime numbers </a:t>
            </a:r>
            <a:r>
              <a:rPr lang="en-US" altLang="en-US" i="1" dirty="0"/>
              <a:t>p </a:t>
            </a:r>
            <a:r>
              <a:rPr lang="en-US" altLang="en-US" dirty="0"/>
              <a:t>and </a:t>
            </a:r>
            <a:r>
              <a:rPr lang="en-US" altLang="en-US" i="1" dirty="0"/>
              <a:t>q </a:t>
            </a:r>
            <a:r>
              <a:rPr lang="en-US" altLang="en-US" dirty="0"/>
              <a:t>(for example, </a:t>
            </a:r>
            <a:r>
              <a:rPr lang="en-US" altLang="en-US" i="1" dirty="0"/>
              <a:t>p </a:t>
            </a:r>
            <a:r>
              <a:rPr lang="en-US" altLang="en-US" dirty="0"/>
              <a:t>and </a:t>
            </a:r>
            <a:r>
              <a:rPr lang="en-US" altLang="en-US" i="1" dirty="0"/>
              <a:t>q </a:t>
            </a:r>
            <a:r>
              <a:rPr lang="en-US" altLang="en-US" dirty="0"/>
              <a:t>are 512 bits each)</a:t>
            </a:r>
          </a:p>
          <a:p>
            <a:pPr lvl="1"/>
            <a:r>
              <a:rPr lang="en-US" altLang="en-US" dirty="0"/>
              <a:t>Encryption algorithm is </a:t>
            </a:r>
            <a:r>
              <a:rPr lang="en-US" altLang="en-US" i="1" dirty="0" err="1"/>
              <a:t>E</a:t>
            </a:r>
            <a:r>
              <a:rPr lang="en-US" altLang="en-US" i="1" baseline="-25000" dirty="0" err="1"/>
              <a:t>ke,N</a:t>
            </a:r>
            <a:r>
              <a:rPr lang="en-US" altLang="en-US" dirty="0"/>
              <a:t>(</a:t>
            </a:r>
            <a:r>
              <a:rPr lang="en-US" altLang="en-US" i="1" dirty="0"/>
              <a:t>m</a:t>
            </a:r>
            <a:r>
              <a:rPr lang="en-US" altLang="en-US" dirty="0"/>
              <a:t>) = </a:t>
            </a:r>
            <a:r>
              <a:rPr lang="en-US" altLang="en-US" i="1" dirty="0" err="1"/>
              <a:t>m</a:t>
            </a:r>
            <a:r>
              <a:rPr lang="en-US" altLang="en-US" i="1" baseline="30000" dirty="0" err="1"/>
              <a:t>k</a:t>
            </a:r>
            <a:r>
              <a:rPr lang="en-US" altLang="en-US" i="1" baseline="12000" dirty="0" err="1"/>
              <a:t>e</a:t>
            </a:r>
            <a:r>
              <a:rPr lang="en-US" altLang="en-US" i="1" dirty="0"/>
              <a:t> </a:t>
            </a:r>
            <a:r>
              <a:rPr lang="en-US" altLang="en-US" dirty="0"/>
              <a:t>mod </a:t>
            </a:r>
            <a:r>
              <a:rPr lang="en-US" altLang="en-US" i="1" dirty="0"/>
              <a:t>N</a:t>
            </a:r>
            <a:r>
              <a:rPr lang="en-US" altLang="en-US" dirty="0"/>
              <a:t>, where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e</a:t>
            </a:r>
            <a:r>
              <a:rPr lang="en-US" altLang="en-US" i="1" dirty="0"/>
              <a:t> </a:t>
            </a:r>
            <a:r>
              <a:rPr lang="en-US" altLang="en-US" dirty="0"/>
              <a:t>satisfies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e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d</a:t>
            </a:r>
            <a:r>
              <a:rPr lang="en-US" altLang="en-US" i="1" baseline="-25000" dirty="0"/>
              <a:t> </a:t>
            </a:r>
            <a:r>
              <a:rPr lang="en-US" altLang="en-US" dirty="0"/>
              <a:t>mod (</a:t>
            </a:r>
            <a:r>
              <a:rPr lang="en-US" altLang="en-US" i="1" dirty="0"/>
              <a:t>p</a:t>
            </a:r>
            <a:r>
              <a:rPr lang="en-US" altLang="en-US" dirty="0"/>
              <a:t>−1)(</a:t>
            </a:r>
            <a:r>
              <a:rPr lang="en-US" altLang="en-US" i="1" dirty="0"/>
              <a:t>q </a:t>
            </a:r>
            <a:r>
              <a:rPr lang="en-US" altLang="en-US" dirty="0"/>
              <a:t>−1) = 1</a:t>
            </a:r>
          </a:p>
          <a:p>
            <a:pPr lvl="1"/>
            <a:r>
              <a:rPr lang="en-US" altLang="en-US" dirty="0"/>
              <a:t>The decryption algorithm is then </a:t>
            </a:r>
            <a:r>
              <a:rPr lang="en-US" altLang="en-US" i="1" dirty="0" err="1"/>
              <a:t>D</a:t>
            </a:r>
            <a:r>
              <a:rPr lang="en-US" altLang="en-US" i="1" baseline="-25000" dirty="0" err="1"/>
              <a:t>kd,N</a:t>
            </a:r>
            <a:r>
              <a:rPr lang="en-US" altLang="en-US" dirty="0"/>
              <a:t>(</a:t>
            </a:r>
            <a:r>
              <a:rPr lang="en-US" altLang="en-US" i="1" dirty="0"/>
              <a:t>c</a:t>
            </a:r>
            <a:r>
              <a:rPr lang="en-US" altLang="en-US" dirty="0"/>
              <a:t>) = </a:t>
            </a:r>
            <a:r>
              <a:rPr lang="en-US" altLang="en-US" i="1" dirty="0" err="1"/>
              <a:t>c</a:t>
            </a:r>
            <a:r>
              <a:rPr lang="en-US" altLang="en-US" i="1" baseline="30000" dirty="0" err="1"/>
              <a:t>k</a:t>
            </a:r>
            <a:r>
              <a:rPr lang="en-US" altLang="en-US" i="1" baseline="12000" dirty="0" err="1"/>
              <a:t>d</a:t>
            </a:r>
            <a:r>
              <a:rPr lang="en-US" altLang="en-US" i="1" dirty="0"/>
              <a:t> </a:t>
            </a:r>
            <a:r>
              <a:rPr lang="en-US" altLang="en-US" dirty="0"/>
              <a:t>mod </a:t>
            </a:r>
            <a:r>
              <a:rPr lang="en-US" altLang="en-US" i="1" dirty="0"/>
              <a:t>N</a:t>
            </a:r>
            <a:endParaRPr lang="en-US" altLang="en-US" dirty="0"/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879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>
            <a:extLst>
              <a:ext uri="{FF2B5EF4-FFF2-40B4-BE49-F238E27FC236}">
                <a16:creationId xmlns:a16="http://schemas.microsoft.com/office/drawing/2014/main" xmlns="" id="{839037D1-DC51-418A-89CE-8D238EEAD6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1400" y="248882"/>
            <a:ext cx="7440613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Asymmetric Encryption Example</a:t>
            </a:r>
          </a:p>
        </p:txBody>
      </p:sp>
      <p:sp>
        <p:nvSpPr>
          <p:cNvPr id="60418" name="Rectangle 3">
            <a:extLst>
              <a:ext uri="{FF2B5EF4-FFF2-40B4-BE49-F238E27FC236}">
                <a16:creationId xmlns:a16="http://schemas.microsoft.com/office/drawing/2014/main" xmlns="" id="{6111CE0B-58DD-4D7D-86AE-37FF74BC6FB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3038" y="1074544"/>
            <a:ext cx="7580313" cy="5427662"/>
          </a:xfrm>
        </p:spPr>
        <p:txBody>
          <a:bodyPr/>
          <a:lstStyle/>
          <a:p>
            <a:r>
              <a:rPr lang="en-US" altLang="en-US" dirty="0"/>
              <a:t>For example. make </a:t>
            </a:r>
            <a:r>
              <a:rPr lang="en-US" altLang="en-US" i="1" dirty="0"/>
              <a:t>p </a:t>
            </a:r>
            <a:r>
              <a:rPr lang="en-US" altLang="en-US" dirty="0"/>
              <a:t>= 7and </a:t>
            </a:r>
            <a:r>
              <a:rPr lang="en-US" altLang="en-US" i="1" dirty="0"/>
              <a:t>q </a:t>
            </a:r>
            <a:r>
              <a:rPr lang="en-US" altLang="en-US" dirty="0"/>
              <a:t>= 13</a:t>
            </a:r>
            <a:endParaRPr lang="en-US" altLang="en-US" sz="800" dirty="0"/>
          </a:p>
          <a:p>
            <a:r>
              <a:rPr lang="en-US" altLang="en-US" dirty="0"/>
              <a:t>We then calculate </a:t>
            </a:r>
            <a:r>
              <a:rPr lang="en-US" altLang="en-US" i="1" dirty="0"/>
              <a:t>N </a:t>
            </a:r>
            <a:r>
              <a:rPr lang="en-US" altLang="en-US" dirty="0"/>
              <a:t>= 7∗13 = 91 and (</a:t>
            </a:r>
            <a:r>
              <a:rPr lang="en-US" altLang="en-US" i="1" dirty="0"/>
              <a:t>p</a:t>
            </a:r>
            <a:r>
              <a:rPr lang="en-US" altLang="en-US" dirty="0"/>
              <a:t>−1)(</a:t>
            </a:r>
            <a:r>
              <a:rPr lang="en-US" altLang="en-US" i="1" dirty="0"/>
              <a:t>q</a:t>
            </a:r>
            <a:r>
              <a:rPr lang="en-US" altLang="en-US" dirty="0"/>
              <a:t>−1) = 72</a:t>
            </a:r>
            <a:endParaRPr lang="en-US" altLang="en-US" sz="800" dirty="0"/>
          </a:p>
          <a:p>
            <a:r>
              <a:rPr lang="en-US" altLang="en-US" dirty="0"/>
              <a:t>We next select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e</a:t>
            </a:r>
            <a:r>
              <a:rPr lang="en-US" altLang="en-US" i="1" dirty="0"/>
              <a:t> </a:t>
            </a:r>
            <a:r>
              <a:rPr lang="en-US" altLang="en-US" dirty="0"/>
              <a:t>relatively prime to 72 and</a:t>
            </a:r>
            <a:r>
              <a:rPr lang="en-US" altLang="en-US" i="1" dirty="0"/>
              <a:t>&lt; </a:t>
            </a:r>
            <a:r>
              <a:rPr lang="en-US" altLang="en-US" dirty="0"/>
              <a:t>72, yielding 5</a:t>
            </a:r>
            <a:endParaRPr lang="en-US" altLang="en-US" sz="800" dirty="0"/>
          </a:p>
          <a:p>
            <a:r>
              <a:rPr lang="en-US" altLang="en-US" dirty="0"/>
              <a:t>Finally, we calculate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d</a:t>
            </a:r>
            <a:r>
              <a:rPr lang="en-US" altLang="en-US" i="1" dirty="0"/>
              <a:t> </a:t>
            </a:r>
            <a:r>
              <a:rPr lang="en-US" altLang="en-US" dirty="0"/>
              <a:t>such that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e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d</a:t>
            </a:r>
            <a:r>
              <a:rPr lang="en-US" altLang="en-US" i="1" dirty="0"/>
              <a:t> </a:t>
            </a:r>
            <a:r>
              <a:rPr lang="en-US" altLang="en-US" dirty="0"/>
              <a:t>mod 72 = 1, yielding 29</a:t>
            </a:r>
            <a:endParaRPr lang="en-US" altLang="en-US" sz="800" dirty="0"/>
          </a:p>
          <a:p>
            <a:r>
              <a:rPr lang="en-US" altLang="en-US" dirty="0"/>
              <a:t>We how have our keys</a:t>
            </a:r>
          </a:p>
          <a:p>
            <a:pPr lvl="1"/>
            <a:r>
              <a:rPr lang="en-US" altLang="en-US" dirty="0"/>
              <a:t>Public key,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e,N</a:t>
            </a:r>
            <a:r>
              <a:rPr lang="en-US" altLang="en-US" i="1" dirty="0"/>
              <a:t> </a:t>
            </a:r>
            <a:r>
              <a:rPr lang="en-US" altLang="en-US" dirty="0"/>
              <a:t>= 5</a:t>
            </a:r>
            <a:r>
              <a:rPr lang="en-US" altLang="en-US" i="1" dirty="0"/>
              <a:t>, </a:t>
            </a:r>
            <a:r>
              <a:rPr lang="en-US" altLang="en-US" dirty="0"/>
              <a:t>91</a:t>
            </a:r>
          </a:p>
          <a:p>
            <a:pPr lvl="1"/>
            <a:r>
              <a:rPr lang="en-US" altLang="en-US" dirty="0"/>
              <a:t>Private key,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d,N</a:t>
            </a:r>
            <a:r>
              <a:rPr lang="en-US" altLang="en-US" i="1" dirty="0"/>
              <a:t> </a:t>
            </a:r>
            <a:r>
              <a:rPr lang="en-US" altLang="en-US" dirty="0"/>
              <a:t>= 29</a:t>
            </a:r>
            <a:r>
              <a:rPr lang="en-US" altLang="en-US" i="1" dirty="0"/>
              <a:t>, </a:t>
            </a:r>
            <a:r>
              <a:rPr lang="en-US" altLang="en-US" dirty="0"/>
              <a:t>91</a:t>
            </a:r>
            <a:endParaRPr lang="en-US" altLang="en-US" sz="800" dirty="0"/>
          </a:p>
          <a:p>
            <a:r>
              <a:rPr lang="en-US" altLang="en-US" dirty="0"/>
              <a:t> Encrypting the message 69 with the public key results in the cyphertext 62</a:t>
            </a:r>
            <a:endParaRPr lang="en-US" altLang="en-US" sz="800" dirty="0"/>
          </a:p>
          <a:p>
            <a:r>
              <a:rPr lang="en-US" altLang="en-US" dirty="0"/>
              <a:t>Cyphertext can be decoded with the private key</a:t>
            </a:r>
          </a:p>
          <a:p>
            <a:pPr lvl="1"/>
            <a:r>
              <a:rPr lang="en-US" altLang="en-US" dirty="0"/>
              <a:t>Public key can be distributed in cleartext to anyone who wants to communicate with holder of public key</a:t>
            </a:r>
          </a:p>
          <a:p>
            <a:endParaRPr lang="en-US" altLang="en-US" dirty="0"/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6032" y="12430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136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>
            <a:extLst>
              <a:ext uri="{FF2B5EF4-FFF2-40B4-BE49-F238E27FC236}">
                <a16:creationId xmlns:a16="http://schemas.microsoft.com/office/drawing/2014/main" xmlns="" id="{80E1ACC9-29CC-471A-9ABE-D77CC3A046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4895" y="286045"/>
            <a:ext cx="795655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2800" dirty="0"/>
              <a:t>Encryption using </a:t>
            </a:r>
            <a:br>
              <a:rPr lang="en-US" altLang="en-US" sz="2800" dirty="0"/>
            </a:br>
            <a:r>
              <a:rPr lang="en-US" altLang="en-US" sz="2800" dirty="0"/>
              <a:t>RSA Asymmetric Cryptography</a:t>
            </a:r>
          </a:p>
        </p:txBody>
      </p:sp>
      <p:pic>
        <p:nvPicPr>
          <p:cNvPr id="62466" name="Picture 2">
            <a:extLst>
              <a:ext uri="{FF2B5EF4-FFF2-40B4-BE49-F238E27FC236}">
                <a16:creationId xmlns:a16="http://schemas.microsoft.com/office/drawing/2014/main" xmlns="" id="{67A747AD-5D60-4F9B-91F7-F4D7EAEE4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313" y="1104900"/>
            <a:ext cx="2400300" cy="510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967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>
            <a:extLst>
              <a:ext uri="{FF2B5EF4-FFF2-40B4-BE49-F238E27FC236}">
                <a16:creationId xmlns:a16="http://schemas.microsoft.com/office/drawing/2014/main" xmlns="" id="{AC41BEEC-5187-44EA-9C38-6B108C9F35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11200" y="244933"/>
            <a:ext cx="79756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Cryptography (Cont.)</a:t>
            </a:r>
          </a:p>
        </p:txBody>
      </p:sp>
      <p:sp>
        <p:nvSpPr>
          <p:cNvPr id="64514" name="Rectangle 3">
            <a:extLst>
              <a:ext uri="{FF2B5EF4-FFF2-40B4-BE49-F238E27FC236}">
                <a16:creationId xmlns:a16="http://schemas.microsoft.com/office/drawing/2014/main" xmlns="" id="{DE03FE15-4479-47FA-8A61-2BD78CE392D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75718" y="1127901"/>
            <a:ext cx="7671124" cy="4530725"/>
          </a:xfrm>
        </p:spPr>
        <p:txBody>
          <a:bodyPr/>
          <a:lstStyle/>
          <a:p>
            <a:r>
              <a:rPr lang="en-US" altLang="en-US" dirty="0"/>
              <a:t>Note symmetric cryptography based on transformations, asymmetric based on mathematical functions</a:t>
            </a:r>
          </a:p>
          <a:p>
            <a:pPr lvl="1"/>
            <a:r>
              <a:rPr lang="en-US" altLang="en-US" dirty="0"/>
              <a:t>Asymmetric much more compute intensive</a:t>
            </a:r>
          </a:p>
          <a:p>
            <a:pPr lvl="1"/>
            <a:r>
              <a:rPr lang="en-US" altLang="en-US" dirty="0"/>
              <a:t>Typically not used for bulk data encryption </a:t>
            </a:r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570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>
            <a:extLst>
              <a:ext uri="{FF2B5EF4-FFF2-40B4-BE49-F238E27FC236}">
                <a16:creationId xmlns:a16="http://schemas.microsoft.com/office/drawing/2014/main" xmlns="" id="{65A68B8B-E48D-4890-8841-02C8EB5CF4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901" y="234598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Authentication</a:t>
            </a:r>
          </a:p>
        </p:txBody>
      </p:sp>
      <p:sp>
        <p:nvSpPr>
          <p:cNvPr id="66562" name="Rectangle 3">
            <a:extLst>
              <a:ext uri="{FF2B5EF4-FFF2-40B4-BE49-F238E27FC236}">
                <a16:creationId xmlns:a16="http://schemas.microsoft.com/office/drawing/2014/main" xmlns="" id="{B789AFA1-A197-419B-BB7E-C2C1B3E579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75718" y="1146244"/>
            <a:ext cx="7723188" cy="52212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Constraining set of potential senders of a message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Complementary to encryption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Also can prove message unmodified</a:t>
            </a: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Algorithm components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 set </a:t>
            </a:r>
            <a:r>
              <a:rPr lang="en-US" altLang="en-US" i="1" dirty="0"/>
              <a:t>K </a:t>
            </a:r>
            <a:r>
              <a:rPr lang="en-US" altLang="en-US" dirty="0"/>
              <a:t>of keys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 set </a:t>
            </a:r>
            <a:r>
              <a:rPr lang="en-US" altLang="en-US" i="1" dirty="0"/>
              <a:t>M </a:t>
            </a:r>
            <a:r>
              <a:rPr lang="en-US" altLang="en-US" dirty="0"/>
              <a:t>of messages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 set </a:t>
            </a:r>
            <a:r>
              <a:rPr lang="en-US" altLang="en-US" i="1" dirty="0"/>
              <a:t>A </a:t>
            </a:r>
            <a:r>
              <a:rPr lang="en-US" altLang="en-US" dirty="0"/>
              <a:t>of authenticators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 function </a:t>
            </a:r>
            <a:r>
              <a:rPr lang="en-US" altLang="en-US" i="1" dirty="0"/>
              <a:t>S </a:t>
            </a:r>
            <a:r>
              <a:rPr lang="en-US" altLang="en-US" dirty="0"/>
              <a:t>: </a:t>
            </a:r>
            <a:r>
              <a:rPr lang="en-US" altLang="en-US" i="1" dirty="0"/>
              <a:t>K </a:t>
            </a:r>
            <a:r>
              <a:rPr lang="en-US" altLang="en-US" dirty="0"/>
              <a:t>→ (</a:t>
            </a:r>
            <a:r>
              <a:rPr lang="en-US" altLang="en-US" i="1" dirty="0"/>
              <a:t>M</a:t>
            </a:r>
            <a:r>
              <a:rPr lang="en-US" altLang="en-US" dirty="0"/>
              <a:t>→ </a:t>
            </a:r>
            <a:r>
              <a:rPr lang="en-US" altLang="en-US" i="1" dirty="0"/>
              <a:t>A</a:t>
            </a:r>
            <a:r>
              <a:rPr lang="en-US" altLang="en-US" dirty="0"/>
              <a:t>)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That is, for each </a:t>
            </a:r>
            <a:r>
              <a:rPr lang="en-US" altLang="en-US" i="1" dirty="0"/>
              <a:t>k </a:t>
            </a:r>
            <a:r>
              <a:rPr lang="en-US" altLang="en-US" dirty="0">
                <a:sym typeface="Symbol" panose="05050102010706020507" pitchFamily="18" charset="2"/>
              </a:rPr>
              <a:t></a:t>
            </a:r>
            <a:r>
              <a:rPr lang="en-US" altLang="en-US" dirty="0"/>
              <a:t> </a:t>
            </a:r>
            <a:r>
              <a:rPr lang="en-US" altLang="en-US" i="1" dirty="0"/>
              <a:t>K</a:t>
            </a:r>
            <a:r>
              <a:rPr lang="en-US" altLang="en-US" dirty="0"/>
              <a:t>, </a:t>
            </a:r>
            <a:r>
              <a:rPr lang="en-US" altLang="en-US" i="1" dirty="0" err="1"/>
              <a:t>S</a:t>
            </a:r>
            <a:r>
              <a:rPr lang="en-US" altLang="en-US" baseline="-25000" dirty="0" err="1"/>
              <a:t>k</a:t>
            </a:r>
            <a:r>
              <a:rPr lang="en-US" altLang="en-US" dirty="0"/>
              <a:t> is a function for generating authenticators from messages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Both </a:t>
            </a:r>
            <a:r>
              <a:rPr lang="en-US" altLang="en-US" i="1" dirty="0"/>
              <a:t>S </a:t>
            </a:r>
            <a:r>
              <a:rPr lang="en-US" altLang="en-US" dirty="0"/>
              <a:t>and </a:t>
            </a:r>
            <a:r>
              <a:rPr lang="en-US" altLang="en-US" i="1" dirty="0" err="1"/>
              <a:t>S</a:t>
            </a:r>
            <a:r>
              <a:rPr lang="en-US" altLang="en-US" baseline="-25000" dirty="0" err="1"/>
              <a:t>k</a:t>
            </a:r>
            <a:r>
              <a:rPr lang="en-US" altLang="en-US" dirty="0"/>
              <a:t> for any </a:t>
            </a:r>
            <a:r>
              <a:rPr lang="en-US" altLang="en-US" i="1" dirty="0"/>
              <a:t>k </a:t>
            </a:r>
            <a:r>
              <a:rPr lang="en-US" altLang="en-US" dirty="0"/>
              <a:t>should be efficiently computable functions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 function </a:t>
            </a:r>
            <a:r>
              <a:rPr lang="en-US" altLang="en-US" i="1" dirty="0"/>
              <a:t>V </a:t>
            </a:r>
            <a:r>
              <a:rPr lang="en-US" altLang="en-US" dirty="0"/>
              <a:t>: </a:t>
            </a:r>
            <a:r>
              <a:rPr lang="en-US" altLang="en-US" i="1" dirty="0"/>
              <a:t>K </a:t>
            </a:r>
            <a:r>
              <a:rPr lang="en-US" altLang="en-US" dirty="0"/>
              <a:t>→ (</a:t>
            </a:r>
            <a:r>
              <a:rPr lang="en-US" altLang="en-US" i="1" dirty="0"/>
              <a:t>M </a:t>
            </a:r>
            <a:r>
              <a:rPr lang="en-US" altLang="en-US" dirty="0"/>
              <a:t>× </a:t>
            </a:r>
            <a:r>
              <a:rPr lang="en-US" altLang="en-US" i="1" dirty="0"/>
              <a:t>A</a:t>
            </a:r>
            <a:r>
              <a:rPr lang="en-US" altLang="en-US" dirty="0"/>
              <a:t>→ {true, false}). That is, for each </a:t>
            </a:r>
            <a:r>
              <a:rPr lang="en-US" altLang="en-US" i="1" dirty="0"/>
              <a:t>k </a:t>
            </a:r>
            <a:r>
              <a:rPr lang="en-US" altLang="en-US" dirty="0">
                <a:sym typeface="Symbol" panose="05050102010706020507" pitchFamily="18" charset="2"/>
              </a:rPr>
              <a:t></a:t>
            </a:r>
            <a:r>
              <a:rPr lang="en-US" altLang="en-US" dirty="0"/>
              <a:t> </a:t>
            </a:r>
            <a:r>
              <a:rPr lang="en-US" altLang="en-US" i="1" dirty="0"/>
              <a:t>K</a:t>
            </a:r>
            <a:r>
              <a:rPr lang="en-US" altLang="en-US" dirty="0"/>
              <a:t>, </a:t>
            </a:r>
            <a:r>
              <a:rPr lang="en-US" altLang="en-US" i="1" dirty="0" err="1"/>
              <a:t>V</a:t>
            </a:r>
            <a:r>
              <a:rPr lang="en-US" altLang="en-US" baseline="-25000" dirty="0" err="1"/>
              <a:t>k</a:t>
            </a:r>
            <a:r>
              <a:rPr lang="en-US" altLang="en-US" dirty="0"/>
              <a:t> is a function for verifying authenticators on messages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Both </a:t>
            </a:r>
            <a:r>
              <a:rPr lang="en-US" altLang="en-US" i="1" dirty="0"/>
              <a:t>V </a:t>
            </a:r>
            <a:r>
              <a:rPr lang="en-US" altLang="en-US" dirty="0"/>
              <a:t>and </a:t>
            </a:r>
            <a:r>
              <a:rPr lang="en-US" altLang="en-US" i="1" dirty="0" err="1"/>
              <a:t>V</a:t>
            </a:r>
            <a:r>
              <a:rPr lang="en-US" altLang="en-US" baseline="-25000" dirty="0" err="1"/>
              <a:t>k</a:t>
            </a:r>
            <a:r>
              <a:rPr lang="en-US" altLang="en-US" dirty="0"/>
              <a:t> for any </a:t>
            </a:r>
            <a:r>
              <a:rPr lang="en-US" altLang="en-US" i="1" dirty="0"/>
              <a:t>k </a:t>
            </a:r>
            <a:r>
              <a:rPr lang="en-US" altLang="en-US" dirty="0"/>
              <a:t>should be efficiently computable functions</a:t>
            </a:r>
          </a:p>
          <a:p>
            <a:pPr lvl="1">
              <a:lnSpc>
                <a:spcPct val="90000"/>
              </a:lnSpc>
            </a:pPr>
            <a:endParaRPr lang="en-US" altLang="en-US" dirty="0"/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381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>
            <a:extLst>
              <a:ext uri="{FF2B5EF4-FFF2-40B4-BE49-F238E27FC236}">
                <a16:creationId xmlns:a16="http://schemas.microsoft.com/office/drawing/2014/main" xmlns="" id="{3F4A7381-11DD-4754-92CA-C9958CE621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9876" y="244930"/>
            <a:ext cx="82296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Authentication (Cont.)</a:t>
            </a:r>
          </a:p>
        </p:txBody>
      </p:sp>
      <p:sp>
        <p:nvSpPr>
          <p:cNvPr id="68610" name="Rectangle 3">
            <a:extLst>
              <a:ext uri="{FF2B5EF4-FFF2-40B4-BE49-F238E27FC236}">
                <a16:creationId xmlns:a16="http://schemas.microsoft.com/office/drawing/2014/main" xmlns="" id="{B0C6CB33-16EF-42B8-A76F-91D65EB8BC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70338" y="1121005"/>
            <a:ext cx="7592527" cy="4867275"/>
          </a:xfrm>
        </p:spPr>
        <p:txBody>
          <a:bodyPr/>
          <a:lstStyle/>
          <a:p>
            <a:r>
              <a:rPr lang="en-US" altLang="en-US" dirty="0"/>
              <a:t>For a message </a:t>
            </a:r>
            <a:r>
              <a:rPr lang="en-US" altLang="en-US" i="1" dirty="0"/>
              <a:t>m</a:t>
            </a:r>
            <a:r>
              <a:rPr lang="en-US" altLang="en-US" dirty="0"/>
              <a:t>, a computer can generate an authenticator </a:t>
            </a:r>
            <a:r>
              <a:rPr lang="en-US" altLang="en-US" i="1" dirty="0"/>
              <a:t>a </a:t>
            </a:r>
            <a:r>
              <a:rPr lang="en-US" altLang="en-US" dirty="0">
                <a:sym typeface="Symbol" panose="05050102010706020507" pitchFamily="18" charset="2"/>
              </a:rPr>
              <a:t></a:t>
            </a:r>
            <a:r>
              <a:rPr lang="en-US" altLang="en-US" dirty="0"/>
              <a:t> </a:t>
            </a:r>
            <a:r>
              <a:rPr lang="en-US" altLang="en-US" i="1" dirty="0"/>
              <a:t>A </a:t>
            </a:r>
            <a:r>
              <a:rPr lang="en-US" altLang="en-US" dirty="0"/>
              <a:t>such that </a:t>
            </a:r>
            <a:r>
              <a:rPr lang="en-US" altLang="en-US" i="1" dirty="0" err="1"/>
              <a:t>V</a:t>
            </a:r>
            <a:r>
              <a:rPr lang="en-US" altLang="en-US" baseline="-25000" dirty="0" err="1"/>
              <a:t>k</a:t>
            </a:r>
            <a:r>
              <a:rPr lang="en-US" altLang="en-US" dirty="0"/>
              <a:t>(</a:t>
            </a:r>
            <a:r>
              <a:rPr lang="en-US" altLang="en-US" i="1" dirty="0"/>
              <a:t>m, a</a:t>
            </a:r>
            <a:r>
              <a:rPr lang="en-US" altLang="en-US" dirty="0"/>
              <a:t>) = </a:t>
            </a:r>
            <a:r>
              <a:rPr lang="en-US" altLang="en-US" dirty="0">
                <a:latin typeface="Courier New" panose="02070309020205020404" pitchFamily="49" charset="0"/>
              </a:rPr>
              <a:t>true</a:t>
            </a:r>
            <a:r>
              <a:rPr lang="en-US" altLang="en-US" dirty="0"/>
              <a:t> only if it possesses </a:t>
            </a:r>
            <a:r>
              <a:rPr lang="en-US" altLang="en-US" i="1" dirty="0"/>
              <a:t>k</a:t>
            </a:r>
            <a:endParaRPr lang="en-US" altLang="en-US" sz="800" dirty="0"/>
          </a:p>
          <a:p>
            <a:r>
              <a:rPr lang="en-US" altLang="en-US" dirty="0"/>
              <a:t>Thus, computer holding </a:t>
            </a:r>
            <a:r>
              <a:rPr lang="en-US" altLang="en-US" i="1" dirty="0"/>
              <a:t>k</a:t>
            </a:r>
            <a:r>
              <a:rPr lang="en-US" altLang="en-US" dirty="0"/>
              <a:t> can generate authenticators on messages so that any other computer possessing </a:t>
            </a:r>
            <a:r>
              <a:rPr lang="en-US" altLang="en-US" i="1" dirty="0"/>
              <a:t>k</a:t>
            </a:r>
            <a:r>
              <a:rPr lang="en-US" altLang="en-US" dirty="0"/>
              <a:t> can verify them</a:t>
            </a:r>
            <a:endParaRPr lang="en-US" altLang="en-US" sz="800" dirty="0"/>
          </a:p>
          <a:p>
            <a:r>
              <a:rPr lang="en-US" altLang="en-US" dirty="0"/>
              <a:t>Computer not holding </a:t>
            </a:r>
            <a:r>
              <a:rPr lang="en-US" altLang="en-US" i="1" dirty="0"/>
              <a:t>k</a:t>
            </a:r>
            <a:r>
              <a:rPr lang="en-US" altLang="en-US" dirty="0"/>
              <a:t> cannot generate authenticators on messages that can be verified using </a:t>
            </a:r>
            <a:r>
              <a:rPr lang="en-US" altLang="en-US" i="1" dirty="0" err="1"/>
              <a:t>V</a:t>
            </a:r>
            <a:r>
              <a:rPr lang="en-US" altLang="en-US" i="1" baseline="-25000" dirty="0" err="1"/>
              <a:t>k</a:t>
            </a:r>
            <a:endParaRPr lang="en-US" altLang="en-US" sz="800" dirty="0"/>
          </a:p>
          <a:p>
            <a:r>
              <a:rPr lang="en-US" altLang="en-US" dirty="0"/>
              <a:t>Since authenticators are generally exposed (for example, they are sent on the network with the messages themselves), it must not be feasible to derive </a:t>
            </a:r>
            <a:r>
              <a:rPr lang="en-US" altLang="en-US" i="1" dirty="0"/>
              <a:t>k</a:t>
            </a:r>
            <a:r>
              <a:rPr lang="en-US" altLang="en-US" dirty="0"/>
              <a:t> from the authenticators</a:t>
            </a:r>
            <a:endParaRPr lang="en-US" altLang="en-US" sz="800" dirty="0"/>
          </a:p>
          <a:p>
            <a:r>
              <a:rPr lang="en-US" altLang="en-US" dirty="0"/>
              <a:t>Practically, if </a:t>
            </a:r>
            <a:r>
              <a:rPr lang="en-US" altLang="en-US" dirty="0" err="1"/>
              <a:t>V</a:t>
            </a:r>
            <a:r>
              <a:rPr lang="en-US" altLang="en-US" baseline="-25000" dirty="0" err="1"/>
              <a:t>k</a:t>
            </a:r>
            <a:r>
              <a:rPr lang="en-US" altLang="en-US" dirty="0"/>
              <a:t>(</a:t>
            </a:r>
            <a:r>
              <a:rPr lang="en-US" altLang="en-US" i="1" dirty="0" err="1"/>
              <a:t>m,a</a:t>
            </a:r>
            <a:r>
              <a:rPr lang="en-US" altLang="en-US" i="1" dirty="0"/>
              <a:t>) </a:t>
            </a:r>
            <a:r>
              <a:rPr lang="en-US" altLang="en-US" dirty="0"/>
              <a:t>=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 </a:t>
            </a:r>
            <a:r>
              <a:rPr lang="en-US" altLang="en-US" dirty="0"/>
              <a:t>then we know </a:t>
            </a:r>
            <a:r>
              <a:rPr lang="en-US" altLang="en-US" i="1" dirty="0"/>
              <a:t>m</a:t>
            </a:r>
            <a:r>
              <a:rPr lang="en-US" altLang="en-US" dirty="0"/>
              <a:t> has not been modified and that send of message has </a:t>
            </a:r>
            <a:r>
              <a:rPr lang="en-US" altLang="en-US" i="1" dirty="0"/>
              <a:t>k</a:t>
            </a:r>
          </a:p>
          <a:p>
            <a:pPr lvl="1"/>
            <a:r>
              <a:rPr lang="en-US" altLang="en-US" dirty="0"/>
              <a:t>If we share </a:t>
            </a:r>
            <a:r>
              <a:rPr lang="en-US" altLang="en-US" i="1" dirty="0"/>
              <a:t>k</a:t>
            </a:r>
            <a:r>
              <a:rPr lang="en-US" altLang="en-US" dirty="0"/>
              <a:t> with only one entity, know where the message originated </a:t>
            </a:r>
          </a:p>
          <a:p>
            <a:endParaRPr lang="en-US" altLang="en-US" dirty="0"/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079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>
            <a:extLst>
              <a:ext uri="{FF2B5EF4-FFF2-40B4-BE49-F238E27FC236}">
                <a16:creationId xmlns:a16="http://schemas.microsoft.com/office/drawing/2014/main" xmlns="" id="{F1EA0205-964D-491E-A544-1A74392B71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2597" y="244930"/>
            <a:ext cx="7869237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Authentication – Hash Functions</a:t>
            </a:r>
          </a:p>
        </p:txBody>
      </p:sp>
      <p:sp>
        <p:nvSpPr>
          <p:cNvPr id="70658" name="Rectangle 3">
            <a:extLst>
              <a:ext uri="{FF2B5EF4-FFF2-40B4-BE49-F238E27FC236}">
                <a16:creationId xmlns:a16="http://schemas.microsoft.com/office/drawing/2014/main" xmlns="" id="{03E91D06-1BBC-492C-B0EA-9F965EC4D78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9755" y="1121199"/>
            <a:ext cx="7667755" cy="5081587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Basis of authentication</a:t>
            </a:r>
            <a:endParaRPr lang="en-US" altLang="en-US" sz="800" dirty="0"/>
          </a:p>
          <a:p>
            <a:r>
              <a:rPr lang="en-US" altLang="en-US" dirty="0"/>
              <a:t>Creates small, fixed-size block of data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message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digest</a:t>
            </a:r>
            <a:r>
              <a:rPr lang="en-US" altLang="en-US" dirty="0"/>
              <a:t> (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hash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value</a:t>
            </a:r>
            <a:r>
              <a:rPr lang="en-US" altLang="en-US" b="1" dirty="0">
                <a:solidFill>
                  <a:srgbClr val="3366FF"/>
                </a:solidFill>
              </a:rPr>
              <a:t>)</a:t>
            </a:r>
            <a:r>
              <a:rPr lang="en-US" altLang="en-US" dirty="0"/>
              <a:t> from </a:t>
            </a:r>
            <a:r>
              <a:rPr lang="en-US" altLang="en-US" i="1" dirty="0"/>
              <a:t>m</a:t>
            </a:r>
            <a:endParaRPr lang="en-US" altLang="en-US" sz="800" i="1" dirty="0"/>
          </a:p>
          <a:p>
            <a:r>
              <a:rPr lang="en-US" altLang="en-US" dirty="0"/>
              <a:t>Hash Function </a:t>
            </a:r>
            <a:r>
              <a:rPr lang="en-US" altLang="en-US" i="1" dirty="0"/>
              <a:t>H </a:t>
            </a:r>
            <a:r>
              <a:rPr lang="en-US" altLang="en-US" dirty="0"/>
              <a:t>must be collision resistant on </a:t>
            </a:r>
            <a:r>
              <a:rPr lang="en-US" altLang="en-US" i="1" dirty="0"/>
              <a:t>m</a:t>
            </a:r>
            <a:endParaRPr lang="en-US" altLang="en-US" dirty="0"/>
          </a:p>
          <a:p>
            <a:pPr lvl="1"/>
            <a:r>
              <a:rPr lang="en-US" altLang="en-US" sz="1600" dirty="0"/>
              <a:t>Must be infeasible to find an </a:t>
            </a:r>
            <a:r>
              <a:rPr lang="en-US" altLang="en-US" sz="1600" i="1" dirty="0"/>
              <a:t>m</a:t>
            </a:r>
            <a:r>
              <a:rPr lang="ja-JP" altLang="en-US" sz="1600" i="1" dirty="0"/>
              <a:t>’</a:t>
            </a:r>
            <a:r>
              <a:rPr lang="en-US" altLang="ja-JP" sz="1600" dirty="0"/>
              <a:t> ≠ </a:t>
            </a:r>
            <a:r>
              <a:rPr lang="en-US" altLang="ja-JP" sz="1600" i="1" dirty="0"/>
              <a:t>m </a:t>
            </a:r>
            <a:r>
              <a:rPr lang="en-US" altLang="ja-JP" sz="1600" dirty="0"/>
              <a:t>such that </a:t>
            </a:r>
            <a:r>
              <a:rPr lang="en-US" altLang="ja-JP" sz="1600" i="1" dirty="0"/>
              <a:t>H</a:t>
            </a:r>
            <a:r>
              <a:rPr lang="en-US" altLang="ja-JP" sz="1600" dirty="0"/>
              <a:t>(</a:t>
            </a:r>
            <a:r>
              <a:rPr lang="en-US" altLang="ja-JP" sz="1600" i="1" dirty="0"/>
              <a:t>m</a:t>
            </a:r>
            <a:r>
              <a:rPr lang="en-US" altLang="ja-JP" sz="1600" dirty="0"/>
              <a:t>) = </a:t>
            </a:r>
            <a:r>
              <a:rPr lang="en-US" altLang="ja-JP" sz="1600" i="1" dirty="0"/>
              <a:t>H</a:t>
            </a:r>
            <a:r>
              <a:rPr lang="en-US" altLang="ja-JP" sz="1600" dirty="0"/>
              <a:t>(</a:t>
            </a:r>
            <a:r>
              <a:rPr lang="en-US" altLang="ja-JP" sz="1600" i="1" dirty="0"/>
              <a:t>m</a:t>
            </a:r>
            <a:r>
              <a:rPr lang="ja-JP" altLang="en-US" sz="1600" i="1" dirty="0"/>
              <a:t>’</a:t>
            </a:r>
            <a:r>
              <a:rPr lang="en-US" altLang="ja-JP" sz="1600" dirty="0"/>
              <a:t>)</a:t>
            </a:r>
            <a:endParaRPr lang="en-US" altLang="en-US" sz="800" dirty="0"/>
          </a:p>
          <a:p>
            <a:r>
              <a:rPr lang="en-US" altLang="en-US" dirty="0"/>
              <a:t>If</a:t>
            </a:r>
            <a:r>
              <a:rPr lang="en-US" altLang="en-US" i="1" dirty="0"/>
              <a:t> H</a:t>
            </a:r>
            <a:r>
              <a:rPr lang="en-US" altLang="en-US" dirty="0"/>
              <a:t>(</a:t>
            </a:r>
            <a:r>
              <a:rPr lang="en-US" altLang="en-US" i="1" dirty="0"/>
              <a:t>m</a:t>
            </a:r>
            <a:r>
              <a:rPr lang="en-US" altLang="en-US" dirty="0"/>
              <a:t>) = </a:t>
            </a:r>
            <a:r>
              <a:rPr lang="en-US" altLang="en-US" i="1" dirty="0"/>
              <a:t>H</a:t>
            </a:r>
            <a:r>
              <a:rPr lang="en-US" altLang="en-US" dirty="0"/>
              <a:t>(</a:t>
            </a:r>
            <a:r>
              <a:rPr lang="en-US" altLang="en-US" i="1" dirty="0"/>
              <a:t>m</a:t>
            </a:r>
            <a:r>
              <a:rPr lang="ja-JP" altLang="en-US" i="1" dirty="0"/>
              <a:t>’</a:t>
            </a:r>
            <a:r>
              <a:rPr lang="en-US" altLang="ja-JP" dirty="0"/>
              <a:t>), then </a:t>
            </a:r>
            <a:r>
              <a:rPr lang="en-US" altLang="ja-JP" i="1" dirty="0"/>
              <a:t>m</a:t>
            </a:r>
            <a:r>
              <a:rPr lang="en-US" altLang="ja-JP" dirty="0"/>
              <a:t> = </a:t>
            </a:r>
            <a:r>
              <a:rPr lang="en-US" altLang="ja-JP" i="1" dirty="0"/>
              <a:t>m</a:t>
            </a:r>
            <a:r>
              <a:rPr lang="ja-JP" altLang="en-US" dirty="0"/>
              <a:t>’</a:t>
            </a:r>
            <a:endParaRPr lang="en-US" altLang="ja-JP" dirty="0"/>
          </a:p>
          <a:p>
            <a:pPr lvl="1"/>
            <a:r>
              <a:rPr lang="en-US" altLang="en-US" sz="1600" dirty="0"/>
              <a:t>The message has not been modified</a:t>
            </a:r>
            <a:endParaRPr lang="en-US" altLang="en-US" sz="800" dirty="0"/>
          </a:p>
          <a:p>
            <a:r>
              <a:rPr lang="en-US" altLang="en-US" dirty="0"/>
              <a:t>Common message-digest functions include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MD5</a:t>
            </a:r>
            <a:r>
              <a:rPr lang="en-US" altLang="en-US" dirty="0"/>
              <a:t>, which produces a 128-bit hash, and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SHA-1</a:t>
            </a:r>
            <a:r>
              <a:rPr lang="en-US" altLang="en-US" dirty="0"/>
              <a:t>, which outputs a 160-bit hash</a:t>
            </a:r>
            <a:endParaRPr lang="en-US" altLang="en-US" sz="800" dirty="0"/>
          </a:p>
          <a:p>
            <a:r>
              <a:rPr lang="en-US" altLang="en-US" dirty="0"/>
              <a:t>Not useful as authenticators</a:t>
            </a:r>
          </a:p>
          <a:p>
            <a:pPr lvl="1"/>
            <a:r>
              <a:rPr lang="en-US" altLang="en-US" dirty="0"/>
              <a:t>For example </a:t>
            </a:r>
            <a:r>
              <a:rPr lang="en-US" altLang="en-US" i="1" dirty="0"/>
              <a:t>H(m</a:t>
            </a:r>
            <a:r>
              <a:rPr lang="en-US" altLang="en-US" dirty="0"/>
              <a:t>) can be sent with a message</a:t>
            </a:r>
          </a:p>
          <a:p>
            <a:pPr lvl="2"/>
            <a:r>
              <a:rPr lang="en-US" altLang="en-US" sz="1600" dirty="0"/>
              <a:t>But if </a:t>
            </a:r>
            <a:r>
              <a:rPr lang="en-US" altLang="en-US" sz="1600" i="1" dirty="0"/>
              <a:t>H</a:t>
            </a:r>
            <a:r>
              <a:rPr lang="en-US" altLang="en-US" sz="1600" dirty="0"/>
              <a:t> is known someone could modify </a:t>
            </a:r>
            <a:r>
              <a:rPr lang="en-US" altLang="en-US" sz="1600" i="1" dirty="0"/>
              <a:t>m</a:t>
            </a:r>
            <a:r>
              <a:rPr lang="en-US" altLang="en-US" sz="1600" dirty="0"/>
              <a:t> to </a:t>
            </a:r>
            <a:r>
              <a:rPr lang="en-US" altLang="en-US" sz="1600" i="1" dirty="0"/>
              <a:t>m’</a:t>
            </a:r>
            <a:r>
              <a:rPr lang="en-US" altLang="ja-JP" sz="1600" dirty="0"/>
              <a:t> and recompute </a:t>
            </a:r>
            <a:r>
              <a:rPr lang="en-US" altLang="ja-JP" sz="1600" i="1" dirty="0"/>
              <a:t>H(m</a:t>
            </a:r>
            <a:r>
              <a:rPr lang="en-US" altLang="en-US" sz="1600" i="1" dirty="0"/>
              <a:t>’</a:t>
            </a:r>
            <a:r>
              <a:rPr lang="en-US" altLang="ja-JP" sz="1600" i="1" dirty="0"/>
              <a:t>)</a:t>
            </a:r>
            <a:r>
              <a:rPr lang="en-US" altLang="ja-JP" sz="1600" dirty="0"/>
              <a:t> and modification not detected</a:t>
            </a:r>
          </a:p>
          <a:p>
            <a:pPr lvl="2"/>
            <a:r>
              <a:rPr lang="en-US" altLang="en-US" sz="1600" dirty="0"/>
              <a:t>So must authenticate </a:t>
            </a:r>
            <a:r>
              <a:rPr lang="en-US" altLang="en-US" sz="1600" i="1" dirty="0"/>
              <a:t>H(m)</a:t>
            </a:r>
            <a:endParaRPr lang="en-US" altLang="en-US" sz="1600" dirty="0"/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6888" y="159994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510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>
            <a:extLst>
              <a:ext uri="{FF2B5EF4-FFF2-40B4-BE49-F238E27FC236}">
                <a16:creationId xmlns:a16="http://schemas.microsoft.com/office/drawing/2014/main" xmlns="" id="{A5EEF8AD-4EFD-41D7-B059-AC866A2C15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01214" y="247880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Authentication - MAC</a:t>
            </a:r>
          </a:p>
        </p:txBody>
      </p:sp>
      <p:sp>
        <p:nvSpPr>
          <p:cNvPr id="72706" name="Rectangle 3">
            <a:extLst>
              <a:ext uri="{FF2B5EF4-FFF2-40B4-BE49-F238E27FC236}">
                <a16:creationId xmlns:a16="http://schemas.microsoft.com/office/drawing/2014/main" xmlns="" id="{6CCBFAA3-BE1A-46E3-BA58-8C714B9321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6387" y="1118570"/>
            <a:ext cx="7661793" cy="4530725"/>
          </a:xfrm>
        </p:spPr>
        <p:txBody>
          <a:bodyPr/>
          <a:lstStyle/>
          <a:p>
            <a:r>
              <a:rPr lang="en-US" altLang="en-US" dirty="0"/>
              <a:t>Symmetric encryption used in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me</a:t>
            </a:r>
            <a:r>
              <a:rPr lang="en-US" altLang="en-US" b="1" dirty="0">
                <a:solidFill>
                  <a:srgbClr val="3366FF"/>
                </a:solidFill>
              </a:rPr>
              <a:t>ss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age-authentication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code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MAC</a:t>
            </a:r>
            <a:r>
              <a:rPr lang="en-US" altLang="en-US" dirty="0"/>
              <a:t>) authentication algorithm</a:t>
            </a:r>
          </a:p>
          <a:p>
            <a:r>
              <a:rPr lang="en-US" altLang="en-US" dirty="0"/>
              <a:t>Cryptographic checksum generated from message using secret key</a:t>
            </a:r>
          </a:p>
          <a:p>
            <a:pPr lvl="1"/>
            <a:r>
              <a:rPr lang="en-US" altLang="en-US" dirty="0"/>
              <a:t>Can securely authenticate short values </a:t>
            </a:r>
          </a:p>
          <a:p>
            <a:r>
              <a:rPr lang="en-US" altLang="en-US" dirty="0"/>
              <a:t>If used to authenticate </a:t>
            </a:r>
            <a:r>
              <a:rPr lang="en-US" altLang="en-US" i="1" dirty="0"/>
              <a:t>H(m)</a:t>
            </a:r>
            <a:r>
              <a:rPr lang="en-US" altLang="en-US" dirty="0"/>
              <a:t> for an </a:t>
            </a:r>
            <a:r>
              <a:rPr lang="en-US" altLang="en-US" i="1" dirty="0"/>
              <a:t>H</a:t>
            </a:r>
            <a:r>
              <a:rPr lang="en-US" altLang="en-US" dirty="0"/>
              <a:t> that is collision resistant, then obtain a way to securely authenticate long message by hashing them first</a:t>
            </a:r>
          </a:p>
          <a:p>
            <a:r>
              <a:rPr lang="en-US" altLang="en-US" dirty="0"/>
              <a:t>Note that </a:t>
            </a:r>
            <a:r>
              <a:rPr lang="en-US" altLang="en-US" i="1" dirty="0"/>
              <a:t>k </a:t>
            </a:r>
            <a:r>
              <a:rPr lang="en-US" altLang="en-US" dirty="0"/>
              <a:t>is needed to compute both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k</a:t>
            </a:r>
            <a:r>
              <a:rPr lang="en-US" altLang="en-US" i="1" dirty="0"/>
              <a:t> </a:t>
            </a:r>
            <a:r>
              <a:rPr lang="en-US" altLang="en-US" dirty="0"/>
              <a:t>and </a:t>
            </a:r>
            <a:r>
              <a:rPr lang="en-US" altLang="en-US" i="1" dirty="0" err="1"/>
              <a:t>V</a:t>
            </a:r>
            <a:r>
              <a:rPr lang="en-US" altLang="en-US" i="1" baseline="-25000" dirty="0" err="1"/>
              <a:t>k</a:t>
            </a:r>
            <a:r>
              <a:rPr lang="en-US" altLang="en-US" dirty="0"/>
              <a:t>, so anyone able to compute one can compute the other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100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>
            <a:extLst>
              <a:ext uri="{FF2B5EF4-FFF2-40B4-BE49-F238E27FC236}">
                <a16:creationId xmlns:a16="http://schemas.microsoft.com/office/drawing/2014/main" xmlns="" id="{F0964A7F-DADF-466E-81F7-2BD2B824FD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3523" y="247880"/>
            <a:ext cx="769461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Authentication – Digital Signature</a:t>
            </a:r>
          </a:p>
        </p:txBody>
      </p:sp>
      <p:sp>
        <p:nvSpPr>
          <p:cNvPr id="74754" name="Rectangle 3">
            <a:extLst>
              <a:ext uri="{FF2B5EF4-FFF2-40B4-BE49-F238E27FC236}">
                <a16:creationId xmlns:a16="http://schemas.microsoft.com/office/drawing/2014/main" xmlns="" id="{A445F71B-6C60-4475-9609-5893F6ED34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70762" y="1112679"/>
            <a:ext cx="7767373" cy="5202238"/>
          </a:xfrm>
        </p:spPr>
        <p:txBody>
          <a:bodyPr/>
          <a:lstStyle/>
          <a:p>
            <a:r>
              <a:rPr lang="en-US" altLang="en-US" dirty="0"/>
              <a:t>Based on asymmetric keys and digital signature algorithm</a:t>
            </a:r>
          </a:p>
          <a:p>
            <a:r>
              <a:rPr lang="en-US" altLang="en-US" dirty="0"/>
              <a:t>Authenticators produced are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digital signatures</a:t>
            </a:r>
          </a:p>
          <a:p>
            <a:r>
              <a:rPr lang="en-US" altLang="en-US" dirty="0"/>
              <a:t>Very useful – </a:t>
            </a:r>
            <a:r>
              <a:rPr lang="en-US" altLang="en-US" b="1" i="1" dirty="0"/>
              <a:t>anyone</a:t>
            </a:r>
            <a:r>
              <a:rPr lang="en-US" altLang="en-US" dirty="0"/>
              <a:t> can verify authenticity of a message</a:t>
            </a:r>
          </a:p>
          <a:p>
            <a:r>
              <a:rPr lang="en-US" altLang="en-US" dirty="0"/>
              <a:t>In a digital-signature algorithm, computationally infeasible to derive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s</a:t>
            </a:r>
            <a:r>
              <a:rPr lang="en-US" altLang="en-US" i="1" dirty="0"/>
              <a:t> </a:t>
            </a:r>
            <a:r>
              <a:rPr lang="en-US" altLang="en-US" dirty="0"/>
              <a:t> from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v</a:t>
            </a:r>
            <a:endParaRPr lang="en-US" altLang="en-US" dirty="0"/>
          </a:p>
          <a:p>
            <a:pPr lvl="1"/>
            <a:r>
              <a:rPr lang="en-US" altLang="en-US" i="1" dirty="0"/>
              <a:t>V </a:t>
            </a:r>
            <a:r>
              <a:rPr lang="en-US" altLang="en-US" dirty="0"/>
              <a:t>is a one-way function</a:t>
            </a:r>
          </a:p>
          <a:p>
            <a:pPr lvl="1"/>
            <a:r>
              <a:rPr lang="en-US" altLang="en-US" dirty="0"/>
              <a:t>Thus,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v</a:t>
            </a:r>
            <a:r>
              <a:rPr lang="en-US" altLang="en-US" i="1" dirty="0"/>
              <a:t> </a:t>
            </a:r>
            <a:r>
              <a:rPr lang="en-US" altLang="en-US" dirty="0"/>
              <a:t>is the public key and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s</a:t>
            </a:r>
            <a:r>
              <a:rPr lang="en-US" altLang="en-US" i="1" dirty="0"/>
              <a:t> </a:t>
            </a:r>
            <a:r>
              <a:rPr lang="en-US" altLang="en-US" dirty="0"/>
              <a:t>is the private key</a:t>
            </a:r>
          </a:p>
          <a:p>
            <a:r>
              <a:rPr lang="en-US" altLang="en-US" dirty="0"/>
              <a:t>Consider the RSA digital-signature algorithm</a:t>
            </a:r>
          </a:p>
          <a:p>
            <a:pPr lvl="1"/>
            <a:r>
              <a:rPr lang="en-US" altLang="en-US" dirty="0"/>
              <a:t>Similar to the RSA encryption algorithm, but the key use is reversed</a:t>
            </a:r>
          </a:p>
          <a:p>
            <a:pPr lvl="1"/>
            <a:r>
              <a:rPr lang="en-US" altLang="en-US" dirty="0"/>
              <a:t>Digital signature of message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ks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m</a:t>
            </a:r>
            <a:r>
              <a:rPr lang="en-US" altLang="en-US" dirty="0"/>
              <a:t>) = </a:t>
            </a:r>
            <a:r>
              <a:rPr lang="en-US" altLang="en-US" i="1" dirty="0"/>
              <a:t>H</a:t>
            </a:r>
            <a:r>
              <a:rPr lang="en-US" altLang="en-US" dirty="0"/>
              <a:t>(</a:t>
            </a:r>
            <a:r>
              <a:rPr lang="en-US" altLang="en-US" i="1" dirty="0"/>
              <a:t>m</a:t>
            </a:r>
            <a:r>
              <a:rPr lang="en-US" altLang="en-US" dirty="0"/>
              <a:t>)</a:t>
            </a:r>
            <a:r>
              <a:rPr lang="en-US" altLang="en-US" i="1" baseline="30000" dirty="0" err="1"/>
              <a:t>k</a:t>
            </a:r>
            <a:r>
              <a:rPr lang="en-US" altLang="en-US" i="1" baseline="12000" dirty="0" err="1"/>
              <a:t>s</a:t>
            </a:r>
            <a:r>
              <a:rPr lang="en-US" altLang="en-US" i="1" baseline="12000" dirty="0"/>
              <a:t> </a:t>
            </a:r>
            <a:r>
              <a:rPr lang="en-US" altLang="en-US" dirty="0"/>
              <a:t>mod </a:t>
            </a:r>
            <a:r>
              <a:rPr lang="en-US" altLang="en-US" i="1" dirty="0"/>
              <a:t>N</a:t>
            </a:r>
            <a:endParaRPr lang="en-US" altLang="en-US" dirty="0"/>
          </a:p>
          <a:p>
            <a:pPr lvl="1"/>
            <a:r>
              <a:rPr lang="en-US" altLang="en-US" dirty="0"/>
              <a:t>The key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s</a:t>
            </a:r>
            <a:r>
              <a:rPr lang="en-US" altLang="en-US" i="1" dirty="0"/>
              <a:t> </a:t>
            </a:r>
            <a:r>
              <a:rPr lang="en-US" altLang="en-US" dirty="0"/>
              <a:t>again is a pair (</a:t>
            </a:r>
            <a:r>
              <a:rPr lang="en-US" altLang="en-US" i="1" dirty="0"/>
              <a:t>d, N</a:t>
            </a:r>
            <a:r>
              <a:rPr lang="en-US" altLang="en-US" dirty="0"/>
              <a:t>), where </a:t>
            </a:r>
            <a:r>
              <a:rPr lang="en-US" altLang="en-US" i="1" dirty="0"/>
              <a:t>N </a:t>
            </a:r>
            <a:r>
              <a:rPr lang="en-US" altLang="en-US" dirty="0"/>
              <a:t>is the product of two large, randomly chosen prime numbers </a:t>
            </a:r>
            <a:r>
              <a:rPr lang="en-US" altLang="en-US" i="1" dirty="0"/>
              <a:t>p </a:t>
            </a:r>
            <a:r>
              <a:rPr lang="en-US" altLang="en-US" dirty="0"/>
              <a:t>and </a:t>
            </a:r>
            <a:r>
              <a:rPr lang="en-US" altLang="en-US" i="1" dirty="0"/>
              <a:t>q</a:t>
            </a:r>
          </a:p>
          <a:p>
            <a:pPr lvl="1"/>
            <a:r>
              <a:rPr lang="en-US" altLang="en-US" dirty="0"/>
              <a:t>Verification algorithm is </a:t>
            </a:r>
            <a:r>
              <a:rPr lang="en-US" altLang="en-US" i="1" dirty="0" err="1"/>
              <a:t>V</a:t>
            </a:r>
            <a:r>
              <a:rPr lang="en-US" altLang="en-US" i="1" baseline="-25000" dirty="0" err="1"/>
              <a:t>kv</a:t>
            </a:r>
            <a:r>
              <a:rPr lang="en-US" altLang="en-US" dirty="0"/>
              <a:t>(</a:t>
            </a:r>
            <a:r>
              <a:rPr lang="en-US" altLang="en-US" i="1" dirty="0"/>
              <a:t>m, a</a:t>
            </a:r>
            <a:r>
              <a:rPr lang="en-US" altLang="en-US" dirty="0"/>
              <a:t>)    (</a:t>
            </a:r>
            <a:r>
              <a:rPr lang="en-US" altLang="en-US" i="1" dirty="0" err="1"/>
              <a:t>a</a:t>
            </a:r>
            <a:r>
              <a:rPr lang="en-US" altLang="en-US" i="1" baseline="30000" dirty="0" err="1"/>
              <a:t>k</a:t>
            </a:r>
            <a:r>
              <a:rPr lang="en-US" altLang="en-US" i="1" baseline="10000" dirty="0" err="1"/>
              <a:t>v</a:t>
            </a:r>
            <a:r>
              <a:rPr lang="en-US" altLang="en-US" i="1" dirty="0"/>
              <a:t> </a:t>
            </a:r>
            <a:r>
              <a:rPr lang="en-US" altLang="en-US" dirty="0"/>
              <a:t>mod </a:t>
            </a:r>
            <a:r>
              <a:rPr lang="en-US" altLang="en-US" i="1" dirty="0"/>
              <a:t>N </a:t>
            </a:r>
            <a:r>
              <a:rPr lang="en-US" altLang="en-US" dirty="0"/>
              <a:t>= </a:t>
            </a:r>
            <a:r>
              <a:rPr lang="en-US" altLang="en-US" i="1" dirty="0"/>
              <a:t>H</a:t>
            </a:r>
            <a:r>
              <a:rPr lang="en-US" altLang="en-US" dirty="0"/>
              <a:t>(</a:t>
            </a:r>
            <a:r>
              <a:rPr lang="en-US" altLang="en-US" i="1" dirty="0"/>
              <a:t>m</a:t>
            </a:r>
            <a:r>
              <a:rPr lang="en-US" altLang="en-US" dirty="0"/>
              <a:t>))</a:t>
            </a:r>
          </a:p>
          <a:p>
            <a:pPr lvl="2"/>
            <a:r>
              <a:rPr lang="en-US" altLang="en-US" dirty="0"/>
              <a:t>Where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v</a:t>
            </a:r>
            <a:r>
              <a:rPr lang="en-US" altLang="en-US" i="1" dirty="0"/>
              <a:t> </a:t>
            </a:r>
            <a:r>
              <a:rPr lang="en-US" altLang="en-US" dirty="0"/>
              <a:t>satisfies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v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s</a:t>
            </a:r>
            <a:r>
              <a:rPr lang="en-US" altLang="en-US" i="1" dirty="0"/>
              <a:t> </a:t>
            </a:r>
            <a:r>
              <a:rPr lang="en-US" altLang="en-US" dirty="0"/>
              <a:t>mod (</a:t>
            </a:r>
            <a:r>
              <a:rPr lang="en-US" altLang="en-US" i="1" dirty="0"/>
              <a:t>p </a:t>
            </a:r>
            <a:r>
              <a:rPr lang="en-US" altLang="en-US" dirty="0"/>
              <a:t>− 1)(</a:t>
            </a:r>
            <a:r>
              <a:rPr lang="en-US" altLang="en-US" i="1" dirty="0"/>
              <a:t>q </a:t>
            </a:r>
            <a:r>
              <a:rPr lang="en-US" altLang="en-US" dirty="0"/>
              <a:t>− 1) = 1</a:t>
            </a:r>
          </a:p>
        </p:txBody>
      </p:sp>
      <p:pic>
        <p:nvPicPr>
          <p:cNvPr id="74755" name="Picture 1" descr="Screen Shot 2013-02-18 at 6.47.48 PM.png">
            <a:extLst>
              <a:ext uri="{FF2B5EF4-FFF2-40B4-BE49-F238E27FC236}">
                <a16:creationId xmlns:a16="http://schemas.microsoft.com/office/drawing/2014/main" xmlns="" id="{7C7C4CA1-0108-430F-895D-94595972E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5" y="5391150"/>
            <a:ext cx="12700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oogle Shape;117;p15" descr="pngfind.com-kingpin-png-4152286 (1)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18400" y="2611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33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xmlns="" id="{B700D56B-846E-42CD-8EDF-4332518E9D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9884" y="238549"/>
            <a:ext cx="7713663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Protection Rings (MULTICS</a:t>
            </a:r>
            <a:r>
              <a:rPr lang="en-US" altLang="en-US" dirty="0" smtClean="0"/>
              <a:t>) </a:t>
            </a:r>
            <a:endParaRPr lang="en-US" altLang="en-US" dirty="0"/>
          </a:p>
        </p:txBody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xmlns="" id="{070C3DCD-A60B-446E-B016-08D2B01A5F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1166" y="1174784"/>
            <a:ext cx="7369175" cy="1184275"/>
          </a:xfrm>
        </p:spPr>
        <p:txBody>
          <a:bodyPr/>
          <a:lstStyle/>
          <a:p>
            <a:r>
              <a:rPr lang="en-US" altLang="en-US" dirty="0"/>
              <a:t>Let </a:t>
            </a:r>
            <a:r>
              <a:rPr lang="en-US" altLang="en-US" i="1" dirty="0"/>
              <a:t>D</a:t>
            </a:r>
            <a:r>
              <a:rPr lang="en-US" altLang="en-US" i="1" baseline="-25000" dirty="0"/>
              <a:t>i</a:t>
            </a:r>
            <a:r>
              <a:rPr lang="en-US" altLang="en-US" dirty="0"/>
              <a:t> and </a:t>
            </a:r>
            <a:r>
              <a:rPr lang="en-US" altLang="en-US" i="1" dirty="0" err="1"/>
              <a:t>D</a:t>
            </a:r>
            <a:r>
              <a:rPr lang="en-US" altLang="en-US" i="1" baseline="-25000" dirty="0" err="1"/>
              <a:t>j</a:t>
            </a:r>
            <a:r>
              <a:rPr lang="en-US" altLang="en-US" baseline="-25000" dirty="0"/>
              <a:t> </a:t>
            </a:r>
            <a:r>
              <a:rPr lang="en-US" altLang="en-US" dirty="0"/>
              <a:t>be any two domain rings</a:t>
            </a:r>
          </a:p>
          <a:p>
            <a:r>
              <a:rPr lang="en-US" altLang="en-US" dirty="0"/>
              <a:t>If </a:t>
            </a:r>
            <a:r>
              <a:rPr lang="en-US" altLang="en-US" i="1" dirty="0"/>
              <a:t>j</a:t>
            </a:r>
            <a:r>
              <a:rPr lang="en-US" altLang="en-US" dirty="0"/>
              <a:t> &lt; </a:t>
            </a:r>
            <a:r>
              <a:rPr lang="en-US" altLang="en-US" i="1" dirty="0"/>
              <a:t>I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 </a:t>
            </a:r>
            <a:r>
              <a:rPr lang="en-US" altLang="en-US" i="1" dirty="0">
                <a:sym typeface="Symbol" panose="05050102010706020507" pitchFamily="18" charset="2"/>
              </a:rPr>
              <a:t>D</a:t>
            </a:r>
            <a:r>
              <a:rPr lang="en-US" altLang="en-US" i="1" baseline="-25000" dirty="0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   </a:t>
            </a:r>
            <a:r>
              <a:rPr lang="en-US" altLang="en-US" i="1" dirty="0" err="1">
                <a:sym typeface="Symbol" panose="05050102010706020507" pitchFamily="18" charset="2"/>
              </a:rPr>
              <a:t>D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j</a:t>
            </a:r>
            <a:endParaRPr lang="en-US" altLang="en-US" dirty="0"/>
          </a:p>
        </p:txBody>
      </p:sp>
      <p:pic>
        <p:nvPicPr>
          <p:cNvPr id="19459" name="Picture 3">
            <a:extLst>
              <a:ext uri="{FF2B5EF4-FFF2-40B4-BE49-F238E27FC236}">
                <a16:creationId xmlns:a16="http://schemas.microsoft.com/office/drawing/2014/main" xmlns="" id="{665563EC-54CC-48D1-9CDE-C87245C7E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884" y="1880248"/>
            <a:ext cx="6000750" cy="410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oogle Shape;117;p15" descr="pngfind.com-kingpin-png-4152286 (1)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>
            <a:extLst>
              <a:ext uri="{FF2B5EF4-FFF2-40B4-BE49-F238E27FC236}">
                <a16:creationId xmlns:a16="http://schemas.microsoft.com/office/drawing/2014/main" xmlns="" id="{916907DF-46A2-4585-825F-07E23492CC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829" y="249308"/>
            <a:ext cx="771366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Authentication (Cont.)</a:t>
            </a:r>
          </a:p>
        </p:txBody>
      </p:sp>
      <p:sp>
        <p:nvSpPr>
          <p:cNvPr id="76802" name="Rectangle 3">
            <a:extLst>
              <a:ext uri="{FF2B5EF4-FFF2-40B4-BE49-F238E27FC236}">
                <a16:creationId xmlns:a16="http://schemas.microsoft.com/office/drawing/2014/main" xmlns="" id="{CBCC1DAB-FBBD-451B-AD0E-2C695534A9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9756" y="1110668"/>
            <a:ext cx="7713662" cy="4530725"/>
          </a:xfrm>
        </p:spPr>
        <p:txBody>
          <a:bodyPr/>
          <a:lstStyle/>
          <a:p>
            <a:r>
              <a:rPr lang="en-US" altLang="en-US" dirty="0"/>
              <a:t>Why authentication if a subset of encryption?</a:t>
            </a:r>
          </a:p>
          <a:p>
            <a:pPr lvl="1"/>
            <a:r>
              <a:rPr lang="en-US" altLang="en-US" dirty="0"/>
              <a:t>Fewer computations (except for RSA digital signatures)</a:t>
            </a:r>
          </a:p>
          <a:p>
            <a:pPr lvl="1"/>
            <a:r>
              <a:rPr lang="en-US" altLang="en-US" dirty="0"/>
              <a:t>Authenticator usually shorter than message</a:t>
            </a:r>
          </a:p>
          <a:p>
            <a:pPr lvl="1"/>
            <a:r>
              <a:rPr lang="en-US" altLang="en-US" dirty="0"/>
              <a:t>Sometimes want authentication but not confidentiality</a:t>
            </a:r>
          </a:p>
          <a:p>
            <a:pPr lvl="2"/>
            <a:r>
              <a:rPr lang="en-US" altLang="en-US" dirty="0"/>
              <a:t>Signed patches et al</a:t>
            </a:r>
          </a:p>
          <a:p>
            <a:pPr lvl="1"/>
            <a:r>
              <a:rPr lang="en-US" altLang="en-US" dirty="0"/>
              <a:t>Can be basis for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non-repudiation</a:t>
            </a:r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829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>
            <a:extLst>
              <a:ext uri="{FF2B5EF4-FFF2-40B4-BE49-F238E27FC236}">
                <a16:creationId xmlns:a16="http://schemas.microsoft.com/office/drawing/2014/main" xmlns="" id="{37F46C42-3307-43E3-816F-5B60BC15E4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4934"/>
            <a:ext cx="82296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Key Distribution</a:t>
            </a:r>
          </a:p>
        </p:txBody>
      </p:sp>
      <p:sp>
        <p:nvSpPr>
          <p:cNvPr id="78850" name="Rectangle 3">
            <a:extLst>
              <a:ext uri="{FF2B5EF4-FFF2-40B4-BE49-F238E27FC236}">
                <a16:creationId xmlns:a16="http://schemas.microsoft.com/office/drawing/2014/main" xmlns="" id="{1DB69A2C-3D67-4598-9989-F7E50C26053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9756" y="1109239"/>
            <a:ext cx="7677085" cy="4530725"/>
          </a:xfrm>
        </p:spPr>
        <p:txBody>
          <a:bodyPr/>
          <a:lstStyle/>
          <a:p>
            <a:r>
              <a:rPr lang="en-US" altLang="en-US" dirty="0"/>
              <a:t>Delivery of symmetric key is huge challenge</a:t>
            </a:r>
          </a:p>
          <a:p>
            <a:pPr lvl="1"/>
            <a:r>
              <a:rPr lang="en-US" altLang="en-US" dirty="0"/>
              <a:t>Sometimes done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out-of-band</a:t>
            </a:r>
          </a:p>
          <a:p>
            <a:r>
              <a:rPr lang="en-US" altLang="en-US" dirty="0"/>
              <a:t>Asymmetric keys can proliferate – stored on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key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ring</a:t>
            </a:r>
          </a:p>
          <a:p>
            <a:pPr lvl="1"/>
            <a:r>
              <a:rPr lang="en-US" altLang="en-US" dirty="0"/>
              <a:t>Even asymmetric key distribution needs care – man-in-the-middle attack</a:t>
            </a:r>
          </a:p>
          <a:p>
            <a:pPr lvl="1"/>
            <a:endParaRPr lang="en-US" altLang="en-US" dirty="0"/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940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>
            <a:extLst>
              <a:ext uri="{FF2B5EF4-FFF2-40B4-BE49-F238E27FC236}">
                <a16:creationId xmlns:a16="http://schemas.microsoft.com/office/drawing/2014/main" xmlns="" id="{0A8520C7-BA96-4189-9AD2-84EBF49C5B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7678" y="247880"/>
            <a:ext cx="7878763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Digital Certificates</a:t>
            </a:r>
          </a:p>
        </p:txBody>
      </p:sp>
      <p:sp>
        <p:nvSpPr>
          <p:cNvPr id="80898" name="Rectangle 3">
            <a:extLst>
              <a:ext uri="{FF2B5EF4-FFF2-40B4-BE49-F238E27FC236}">
                <a16:creationId xmlns:a16="http://schemas.microsoft.com/office/drawing/2014/main" xmlns="" id="{8A558BC1-6434-4B0C-9AF3-8F85B3AE2F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4376" y="1111250"/>
            <a:ext cx="7645142" cy="4530725"/>
          </a:xfrm>
        </p:spPr>
        <p:txBody>
          <a:bodyPr/>
          <a:lstStyle/>
          <a:p>
            <a:r>
              <a:rPr lang="en-US" altLang="en-US" dirty="0"/>
              <a:t>Proof of who or what owns a public key</a:t>
            </a:r>
          </a:p>
          <a:p>
            <a:r>
              <a:rPr lang="en-US" altLang="en-US" dirty="0"/>
              <a:t>Public key digitally signed a trusted party</a:t>
            </a:r>
          </a:p>
          <a:p>
            <a:r>
              <a:rPr lang="en-US" altLang="en-US" dirty="0"/>
              <a:t>Trusted party receives proof of identification from entity and certifies that public key belongs to entity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Certificate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authority</a:t>
            </a:r>
            <a:r>
              <a:rPr lang="en-US" altLang="en-US" dirty="0"/>
              <a:t> are trusted party – their public keys included with web browser distributions</a:t>
            </a:r>
          </a:p>
          <a:p>
            <a:pPr lvl="1"/>
            <a:r>
              <a:rPr lang="en-US" altLang="en-US" dirty="0"/>
              <a:t>They vouch for other authorities via digitally signing their keys, and so on</a:t>
            </a:r>
          </a:p>
          <a:p>
            <a:endParaRPr lang="en-US" altLang="en-US" dirty="0"/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68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>
            <a:extLst>
              <a:ext uri="{FF2B5EF4-FFF2-40B4-BE49-F238E27FC236}">
                <a16:creationId xmlns:a16="http://schemas.microsoft.com/office/drawing/2014/main" xmlns="" id="{5A0DC38B-10EF-410A-82BD-D99660069F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93307" y="119091"/>
            <a:ext cx="7869238" cy="4857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2800" dirty="0"/>
              <a:t>Man-in-the-middle Attack on </a:t>
            </a:r>
            <a:br>
              <a:rPr lang="en-US" altLang="en-US" sz="2800" dirty="0"/>
            </a:br>
            <a:r>
              <a:rPr lang="en-US" altLang="en-US" sz="2800" dirty="0"/>
              <a:t>Asymmetric Cryptography</a:t>
            </a:r>
          </a:p>
        </p:txBody>
      </p:sp>
      <p:pic>
        <p:nvPicPr>
          <p:cNvPr id="82946" name="Picture 2">
            <a:extLst>
              <a:ext uri="{FF2B5EF4-FFF2-40B4-BE49-F238E27FC236}">
                <a16:creationId xmlns:a16="http://schemas.microsoft.com/office/drawing/2014/main" xmlns="" id="{1FD77C61-E44D-4B6A-901B-E9D235712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338" y="1090613"/>
            <a:ext cx="4392612" cy="53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39728" y="119091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474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itle 1">
            <a:extLst>
              <a:ext uri="{FF2B5EF4-FFF2-40B4-BE49-F238E27FC236}">
                <a16:creationId xmlns:a16="http://schemas.microsoft.com/office/drawing/2014/main" xmlns="" id="{56D37E8F-A314-4750-984C-6824C1D794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0425" y="248885"/>
            <a:ext cx="7826375" cy="576263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Implementation of Cryptography</a:t>
            </a:r>
          </a:p>
        </p:txBody>
      </p:sp>
      <p:sp>
        <p:nvSpPr>
          <p:cNvPr id="84994" name="Content Placeholder 2">
            <a:extLst>
              <a:ext uri="{FF2B5EF4-FFF2-40B4-BE49-F238E27FC236}">
                <a16:creationId xmlns:a16="http://schemas.microsoft.com/office/drawing/2014/main" xmlns="" id="{CD3DC22E-4B1B-4737-B50D-156B3F1771A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7108" y="1163637"/>
            <a:ext cx="3485374" cy="4530725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Can be done at various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layers</a:t>
            </a:r>
            <a:r>
              <a:rPr lang="en-US" altLang="en-US" dirty="0"/>
              <a:t> of ISO Reference Model</a:t>
            </a:r>
          </a:p>
          <a:p>
            <a:pPr lvl="1"/>
            <a:r>
              <a:rPr lang="en-US" altLang="en-US" dirty="0"/>
              <a:t>SSL at the Transport layer</a:t>
            </a:r>
          </a:p>
          <a:p>
            <a:pPr lvl="1"/>
            <a:r>
              <a:rPr lang="en-US" altLang="en-US" dirty="0"/>
              <a:t>Network layer is typically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IPSec</a:t>
            </a:r>
          </a:p>
          <a:p>
            <a:pPr lvl="2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IKE</a:t>
            </a:r>
            <a:r>
              <a:rPr lang="en-US" altLang="en-US" sz="1600" dirty="0"/>
              <a:t> for key exchange</a:t>
            </a:r>
          </a:p>
          <a:p>
            <a:pPr lvl="2"/>
            <a:r>
              <a:rPr lang="en-US" altLang="en-US" sz="1600" dirty="0"/>
              <a:t>Basis of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Virtual</a:t>
            </a:r>
            <a:r>
              <a:rPr lang="en-US" altLang="en-US" sz="1600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Private</a:t>
            </a:r>
            <a:r>
              <a:rPr lang="en-US" altLang="en-US" sz="1600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Networks</a:t>
            </a:r>
            <a:r>
              <a:rPr lang="en-US" altLang="en-US" sz="1600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VPNs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Why not just at lowest level?</a:t>
            </a:r>
          </a:p>
          <a:p>
            <a:pPr lvl="1"/>
            <a:r>
              <a:rPr lang="en-US" altLang="en-US" dirty="0"/>
              <a:t>Sometimes need more knowledge than available at low levels</a:t>
            </a:r>
          </a:p>
          <a:p>
            <a:pPr lvl="2"/>
            <a:r>
              <a:rPr lang="en-US" altLang="en-US" sz="1600" dirty="0"/>
              <a:t>i.e., User authentication</a:t>
            </a:r>
          </a:p>
          <a:p>
            <a:pPr lvl="2"/>
            <a:r>
              <a:rPr lang="en-US" altLang="en-US" sz="1600" dirty="0"/>
              <a:t>i.e., e-mail delivery</a:t>
            </a:r>
          </a:p>
        </p:txBody>
      </p:sp>
      <p:pic>
        <p:nvPicPr>
          <p:cNvPr id="84995" name="Picture 3" descr="Screen shot 2011-04-30 at 8.45.55 PM.png">
            <a:extLst>
              <a:ext uri="{FF2B5EF4-FFF2-40B4-BE49-F238E27FC236}">
                <a16:creationId xmlns:a16="http://schemas.microsoft.com/office/drawing/2014/main" xmlns="" id="{FF4DD850-02CE-45E7-A654-A581B23723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137" y="906463"/>
            <a:ext cx="1978025" cy="587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6" name="TextBox 4">
            <a:extLst>
              <a:ext uri="{FF2B5EF4-FFF2-40B4-BE49-F238E27FC236}">
                <a16:creationId xmlns:a16="http://schemas.microsoft.com/office/drawing/2014/main" xmlns="" id="{CEB54880-8B5E-493F-A492-331FB1863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8888" y="4497388"/>
            <a:ext cx="2051050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800">
                <a:latin typeface="Verdana" panose="020B0604030504040204" pitchFamily="34" charset="0"/>
              </a:rPr>
              <a:t>Source: http://en.wikipedia.org/wiki/OSI_model</a:t>
            </a:r>
          </a:p>
        </p:txBody>
      </p:sp>
      <p:pic>
        <p:nvPicPr>
          <p:cNvPr id="84997" name="Picture 5" descr="Screen shot 2011-04-30 at 8.46.34 PM.png">
            <a:extLst>
              <a:ext uri="{FF2B5EF4-FFF2-40B4-BE49-F238E27FC236}">
                <a16:creationId xmlns:a16="http://schemas.microsoft.com/office/drawing/2014/main" xmlns="" id="{2E87BBF8-3E99-4E7F-92D9-D95BE45FB2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600" y="979488"/>
            <a:ext cx="2613025" cy="341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117;p15" descr="pngfind.com-kingpin-png-4152286 (1)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18400" y="104215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915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>
            <a:extLst>
              <a:ext uri="{FF2B5EF4-FFF2-40B4-BE49-F238E27FC236}">
                <a16:creationId xmlns:a16="http://schemas.microsoft.com/office/drawing/2014/main" xmlns="" id="{9FD00F8D-5C90-455F-B8A5-2CDFB54CD9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4904" y="74750"/>
            <a:ext cx="82296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Encryption Example - TLS</a:t>
            </a:r>
          </a:p>
        </p:txBody>
      </p:sp>
      <p:sp>
        <p:nvSpPr>
          <p:cNvPr id="87042" name="Rectangle 3">
            <a:extLst>
              <a:ext uri="{FF2B5EF4-FFF2-40B4-BE49-F238E27FC236}">
                <a16:creationId xmlns:a16="http://schemas.microsoft.com/office/drawing/2014/main" xmlns="" id="{5891B53D-C918-4CE2-AB59-45E67EDDD2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7994" y="1182529"/>
            <a:ext cx="7574871" cy="5221288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Insertion of cryptography at one layer of the ISO network model (the transport layer)</a:t>
            </a:r>
          </a:p>
          <a:p>
            <a:r>
              <a:rPr lang="en-US" altLang="en-US" dirty="0"/>
              <a:t>SSL – Secure Socket Layer (also called TLS)</a:t>
            </a:r>
          </a:p>
          <a:p>
            <a:r>
              <a:rPr lang="en-US" altLang="en-US" dirty="0"/>
              <a:t>Cryptographic protocol that limits two computers to only exchange messages with each other</a:t>
            </a:r>
          </a:p>
          <a:p>
            <a:pPr lvl="1"/>
            <a:r>
              <a:rPr lang="en-US" altLang="en-US" dirty="0"/>
              <a:t>Very complicated, with many variations</a:t>
            </a:r>
          </a:p>
          <a:p>
            <a:r>
              <a:rPr lang="en-US" altLang="en-US" dirty="0"/>
              <a:t>Used between web servers and browsers for secure communication (credit card numbers)</a:t>
            </a:r>
          </a:p>
          <a:p>
            <a:r>
              <a:rPr lang="en-US" altLang="en-US" dirty="0"/>
              <a:t>The server is verified with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certificate</a:t>
            </a:r>
            <a:r>
              <a:rPr lang="en-US" altLang="en-US" b="1" dirty="0"/>
              <a:t> </a:t>
            </a:r>
            <a:r>
              <a:rPr lang="en-US" altLang="en-US" dirty="0"/>
              <a:t>assuring client is talking to correct server</a:t>
            </a:r>
          </a:p>
          <a:p>
            <a:r>
              <a:rPr lang="en-US" altLang="en-US" dirty="0"/>
              <a:t>Asymmetric cryptography used to establish a secure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session key </a:t>
            </a:r>
            <a:r>
              <a:rPr lang="en-US" altLang="en-US" dirty="0"/>
              <a:t>(symmetric encryption) for bulk of communication during session</a:t>
            </a:r>
          </a:p>
          <a:p>
            <a:r>
              <a:rPr lang="en-US" altLang="en-US" dirty="0"/>
              <a:t>Communication between each computer then uses symmetric key cryptography</a:t>
            </a:r>
          </a:p>
          <a:p>
            <a:r>
              <a:rPr lang="en-US" altLang="en-US" dirty="0"/>
              <a:t>More details in textbook</a:t>
            </a:r>
          </a:p>
          <a:p>
            <a:endParaRPr lang="en-US" altLang="en-US" dirty="0"/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4008" y="141224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337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>
            <a:extLst>
              <a:ext uri="{FF2B5EF4-FFF2-40B4-BE49-F238E27FC236}">
                <a16:creationId xmlns:a16="http://schemas.microsoft.com/office/drawing/2014/main" xmlns="" id="{D48F3A94-3D5E-4756-8AFE-4503D3E133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2923"/>
            <a:ext cx="82296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User Authentication</a:t>
            </a:r>
          </a:p>
        </p:txBody>
      </p:sp>
      <p:sp>
        <p:nvSpPr>
          <p:cNvPr id="89090" name="Rectangle 3">
            <a:extLst>
              <a:ext uri="{FF2B5EF4-FFF2-40B4-BE49-F238E27FC236}">
                <a16:creationId xmlns:a16="http://schemas.microsoft.com/office/drawing/2014/main" xmlns="" id="{B2837895-CEA1-450F-841D-0152AD2167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7725" y="1096963"/>
            <a:ext cx="7839075" cy="4530725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Crucial to identify user correctly, as protection systems depend on user ID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User identity most often established through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passwords</a:t>
            </a:r>
            <a:r>
              <a:rPr lang="en-US" altLang="en-US" dirty="0"/>
              <a:t>, can be considered a special case of either keys or capabilities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Passwords must be kept secret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Frequent change of passwords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History to avoid repeats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Use of </a:t>
            </a:r>
            <a:r>
              <a:rPr lang="ja-JP" altLang="en-US" dirty="0"/>
              <a:t>“</a:t>
            </a:r>
            <a:r>
              <a:rPr lang="en-US" altLang="ja-JP" dirty="0"/>
              <a:t>non-guessable</a:t>
            </a:r>
            <a:r>
              <a:rPr lang="ja-JP" altLang="en-US" dirty="0"/>
              <a:t>”</a:t>
            </a:r>
            <a:r>
              <a:rPr lang="en-US" altLang="ja-JP" dirty="0"/>
              <a:t> passwords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Log all invalid access attempts (but not the passwords themselves)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Unauthorized transfer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Passwords may also either be encrypted or allowed to be used only once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Does encrypting passwords solve the exposure problem?</a:t>
            </a:r>
          </a:p>
          <a:p>
            <a:pPr lvl="2">
              <a:lnSpc>
                <a:spcPct val="90000"/>
              </a:lnSpc>
            </a:pPr>
            <a:r>
              <a:rPr lang="en-US" altLang="en-US" sz="1600" dirty="0"/>
              <a:t>Might solve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sniffing</a:t>
            </a:r>
          </a:p>
          <a:p>
            <a:pPr lvl="2">
              <a:lnSpc>
                <a:spcPct val="90000"/>
              </a:lnSpc>
            </a:pPr>
            <a:r>
              <a:rPr lang="en-US" altLang="en-US" sz="1600" dirty="0"/>
              <a:t>Consider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shoulder</a:t>
            </a:r>
            <a:r>
              <a:rPr lang="en-US" altLang="en-US" sz="1600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surfing</a:t>
            </a:r>
          </a:p>
          <a:p>
            <a:pPr lvl="2">
              <a:lnSpc>
                <a:spcPct val="90000"/>
              </a:lnSpc>
            </a:pPr>
            <a:r>
              <a:rPr lang="en-US" altLang="en-US" sz="1600" dirty="0"/>
              <a:t>Consider Trojan horse keystroke logger</a:t>
            </a:r>
          </a:p>
          <a:p>
            <a:pPr lvl="2">
              <a:lnSpc>
                <a:spcPct val="90000"/>
              </a:lnSpc>
            </a:pPr>
            <a:r>
              <a:rPr lang="en-US" altLang="en-US" sz="1600" dirty="0"/>
              <a:t>How are passwords stored at authenticating site?</a:t>
            </a:r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808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itle 1">
            <a:extLst>
              <a:ext uri="{FF2B5EF4-FFF2-40B4-BE49-F238E27FC236}">
                <a16:creationId xmlns:a16="http://schemas.microsoft.com/office/drawing/2014/main" xmlns="" id="{3286434B-2E5D-44CA-AB6C-5A4C5FD228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2595" y="248303"/>
            <a:ext cx="8229600" cy="576263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Passwords </a:t>
            </a:r>
          </a:p>
        </p:txBody>
      </p:sp>
      <p:sp>
        <p:nvSpPr>
          <p:cNvPr id="91138" name="Content Placeholder 2">
            <a:extLst>
              <a:ext uri="{FF2B5EF4-FFF2-40B4-BE49-F238E27FC236}">
                <a16:creationId xmlns:a16="http://schemas.microsoft.com/office/drawing/2014/main" xmlns="" id="{029896DA-AE4D-45EE-8793-CC6A7A32E2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6450" y="1077913"/>
            <a:ext cx="7859713" cy="5076825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sz="1600" dirty="0"/>
              <a:t>Encrypt to avoid having to keep secret</a:t>
            </a:r>
          </a:p>
          <a:p>
            <a:pPr lvl="1"/>
            <a:r>
              <a:rPr lang="en-US" altLang="en-US" sz="1600" dirty="0"/>
              <a:t>But keep secret anyway (i.e. Unix uses superuser-only readably file 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/shadow</a:t>
            </a:r>
            <a:r>
              <a:rPr lang="en-US" altLang="en-US" sz="1600" dirty="0"/>
              <a:t>)</a:t>
            </a:r>
          </a:p>
          <a:p>
            <a:pPr lvl="1"/>
            <a:r>
              <a:rPr lang="en-US" altLang="en-US" sz="1600" dirty="0"/>
              <a:t>Use algorithm easy to compute but difficult to invert</a:t>
            </a:r>
          </a:p>
          <a:p>
            <a:pPr lvl="1"/>
            <a:r>
              <a:rPr lang="en-US" altLang="en-US" sz="1600" dirty="0"/>
              <a:t>Only encrypted password stored, never decrypted</a:t>
            </a:r>
          </a:p>
          <a:p>
            <a:pPr lvl="1"/>
            <a:r>
              <a:rPr lang="en-US" altLang="en-US" sz="1600" dirty="0"/>
              <a:t>Add </a:t>
            </a:r>
            <a:r>
              <a:rPr lang="ja-JP" altLang="en-US" sz="1600" dirty="0"/>
              <a:t>“</a:t>
            </a:r>
            <a:r>
              <a:rPr lang="en-US" altLang="ja-JP" sz="1600" dirty="0"/>
              <a:t>salt</a:t>
            </a:r>
            <a:r>
              <a:rPr lang="ja-JP" altLang="en-US" sz="1600" dirty="0"/>
              <a:t>”</a:t>
            </a:r>
            <a:r>
              <a:rPr lang="en-US" altLang="ja-JP" sz="1600" dirty="0"/>
              <a:t> to avoid the same password being encrypted to the same value</a:t>
            </a:r>
            <a:endParaRPr lang="en-US" altLang="en-US" sz="1600" dirty="0"/>
          </a:p>
          <a:p>
            <a:r>
              <a:rPr lang="en-US" altLang="en-US" sz="1600" dirty="0"/>
              <a:t>One-time passwords</a:t>
            </a:r>
          </a:p>
          <a:p>
            <a:pPr lvl="1"/>
            <a:r>
              <a:rPr lang="en-US" altLang="en-US" sz="1600" dirty="0"/>
              <a:t>Use a function based on a seed to compute a password, both user and computer</a:t>
            </a:r>
          </a:p>
          <a:p>
            <a:pPr lvl="1"/>
            <a:r>
              <a:rPr lang="en-US" altLang="en-US" sz="1600" dirty="0"/>
              <a:t>Hardware device / calculator / key fob to generate the password</a:t>
            </a:r>
          </a:p>
          <a:p>
            <a:pPr lvl="2"/>
            <a:r>
              <a:rPr lang="en-US" altLang="en-US" sz="1600" dirty="0"/>
              <a:t>Changes very frequently</a:t>
            </a:r>
          </a:p>
          <a:p>
            <a:r>
              <a:rPr lang="en-US" altLang="en-US" sz="1600" dirty="0"/>
              <a:t>Biometrics</a:t>
            </a:r>
          </a:p>
          <a:p>
            <a:pPr lvl="1"/>
            <a:r>
              <a:rPr lang="en-US" altLang="en-US" sz="1600" dirty="0"/>
              <a:t>Some physical attribute (fingerprint, hand scan)</a:t>
            </a:r>
          </a:p>
          <a:p>
            <a:r>
              <a:rPr lang="en-US" altLang="en-US" sz="1600" dirty="0"/>
              <a:t>Multi-factor authentication</a:t>
            </a:r>
          </a:p>
          <a:p>
            <a:pPr lvl="1"/>
            <a:r>
              <a:rPr lang="en-US" altLang="en-US" sz="1600" dirty="0"/>
              <a:t>Need two or more factors for authentication</a:t>
            </a:r>
          </a:p>
          <a:p>
            <a:pPr lvl="2"/>
            <a:r>
              <a:rPr lang="en-US" altLang="en-US" sz="1600" dirty="0"/>
              <a:t>i.e., USB </a:t>
            </a:r>
            <a:r>
              <a:rPr lang="ja-JP" altLang="en-US" sz="1600" dirty="0"/>
              <a:t>“</a:t>
            </a:r>
            <a:r>
              <a:rPr lang="en-US" altLang="ja-JP" sz="1600" dirty="0"/>
              <a:t>dongle</a:t>
            </a:r>
            <a:r>
              <a:rPr lang="ja-JP" altLang="en-US" sz="1600" dirty="0"/>
              <a:t>”</a:t>
            </a:r>
            <a:r>
              <a:rPr lang="en-US" altLang="ja-JP" sz="1600" dirty="0"/>
              <a:t>, biometric measure, and password</a:t>
            </a:r>
            <a:endParaRPr lang="en-US" altLang="en-US" sz="1600" dirty="0"/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092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Title 1">
            <a:extLst>
              <a:ext uri="{FF2B5EF4-FFF2-40B4-BE49-F238E27FC236}">
                <a16:creationId xmlns:a16="http://schemas.microsoft.com/office/drawing/2014/main" xmlns="" id="{8790AF07-6EC8-48DC-8C09-C4AFF774E1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29207" y="276291"/>
            <a:ext cx="8229600" cy="576263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Passwords (Cont.) </a:t>
            </a:r>
          </a:p>
        </p:txBody>
      </p:sp>
      <p:pic>
        <p:nvPicPr>
          <p:cNvPr id="92162" name="Content Placeholder 2">
            <a:extLst>
              <a:ext uri="{FF2B5EF4-FFF2-40B4-BE49-F238E27FC236}">
                <a16:creationId xmlns:a16="http://schemas.microsoft.com/office/drawing/2014/main" xmlns="" id="{A9D76E7E-8587-4CD3-98C9-54B4B9E93A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2169264"/>
            <a:ext cx="6591300" cy="3706921"/>
          </a:xfrm>
        </p:spPr>
      </p:pic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529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>
            <a:extLst>
              <a:ext uri="{FF2B5EF4-FFF2-40B4-BE49-F238E27FC236}">
                <a16:creationId xmlns:a16="http://schemas.microsoft.com/office/drawing/2014/main" xmlns="" id="{66F98E55-0BCD-42B4-AA48-78D811210F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5038" y="247880"/>
            <a:ext cx="795655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Implementing Security Defenses</a:t>
            </a:r>
          </a:p>
        </p:txBody>
      </p:sp>
      <p:sp>
        <p:nvSpPr>
          <p:cNvPr id="93186" name="Rectangle 3">
            <a:extLst>
              <a:ext uri="{FF2B5EF4-FFF2-40B4-BE49-F238E27FC236}">
                <a16:creationId xmlns:a16="http://schemas.microsoft.com/office/drawing/2014/main" xmlns="" id="{23E3EDEF-CBEA-4671-A7F9-455DF80121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7725" y="1055688"/>
            <a:ext cx="7750175" cy="4826000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Defense</a:t>
            </a:r>
            <a:r>
              <a:rPr lang="en-US" altLang="en-US" sz="1600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</a:t>
            </a:r>
            <a:r>
              <a:rPr lang="en-US" altLang="en-US" sz="1600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depth</a:t>
            </a:r>
            <a:r>
              <a:rPr lang="en-US" altLang="en-US" sz="1600" dirty="0">
                <a:solidFill>
                  <a:srgbClr val="3366FF"/>
                </a:solidFill>
              </a:rPr>
              <a:t> </a:t>
            </a:r>
            <a:r>
              <a:rPr lang="en-US" altLang="en-US" sz="1600" dirty="0"/>
              <a:t>is most common security theory – multiple layers of security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Security</a:t>
            </a:r>
            <a:r>
              <a:rPr lang="en-US" altLang="en-US" sz="1600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policy</a:t>
            </a:r>
            <a:r>
              <a:rPr lang="en-US" altLang="en-US" sz="1600" b="1" dirty="0">
                <a:solidFill>
                  <a:srgbClr val="3366FF"/>
                </a:solidFill>
              </a:rPr>
              <a:t> </a:t>
            </a:r>
            <a:r>
              <a:rPr lang="en-US" altLang="en-US" sz="1600" dirty="0"/>
              <a:t>describes what is being secured</a:t>
            </a:r>
          </a:p>
          <a:p>
            <a:r>
              <a:rPr lang="en-US" altLang="en-US" sz="1600" dirty="0"/>
              <a:t>Vulnerability assessment compares real state of system / network compared to security policy</a:t>
            </a:r>
          </a:p>
          <a:p>
            <a:r>
              <a:rPr lang="en-US" altLang="en-US" sz="1600" dirty="0"/>
              <a:t>Intrusion detection endeavors to detect attempted or successful intrusions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Signature-based</a:t>
            </a:r>
            <a:r>
              <a:rPr lang="en-US" altLang="en-US" sz="1600" dirty="0">
                <a:solidFill>
                  <a:srgbClr val="3366FF"/>
                </a:solidFill>
              </a:rPr>
              <a:t> </a:t>
            </a:r>
            <a:r>
              <a:rPr lang="en-US" altLang="en-US" sz="1600" dirty="0"/>
              <a:t>detection spots known bad patterns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Anomaly</a:t>
            </a:r>
            <a:r>
              <a:rPr lang="en-US" altLang="en-US" sz="1600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detection</a:t>
            </a:r>
            <a:r>
              <a:rPr lang="en-US" altLang="en-US" sz="1600" dirty="0">
                <a:solidFill>
                  <a:srgbClr val="3366FF"/>
                </a:solidFill>
              </a:rPr>
              <a:t> </a:t>
            </a:r>
            <a:r>
              <a:rPr lang="en-US" altLang="en-US" sz="1600" dirty="0"/>
              <a:t>spots differences from normal behavior</a:t>
            </a:r>
          </a:p>
          <a:p>
            <a:pPr lvl="2"/>
            <a:r>
              <a:rPr lang="en-US" altLang="en-US" sz="1600" dirty="0"/>
              <a:t>Can detect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zero-day</a:t>
            </a:r>
            <a:r>
              <a:rPr lang="en-US" altLang="en-US" sz="1600" dirty="0">
                <a:solidFill>
                  <a:srgbClr val="3366FF"/>
                </a:solidFill>
              </a:rPr>
              <a:t> </a:t>
            </a:r>
            <a:r>
              <a:rPr lang="en-US" altLang="en-US" sz="1600" dirty="0"/>
              <a:t>attacks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False-positives</a:t>
            </a:r>
            <a:r>
              <a:rPr lang="en-US" altLang="en-US" sz="1600" dirty="0">
                <a:solidFill>
                  <a:srgbClr val="3366FF"/>
                </a:solidFill>
              </a:rPr>
              <a:t> </a:t>
            </a:r>
            <a:r>
              <a:rPr lang="en-US" altLang="en-US" sz="1600" dirty="0"/>
              <a:t>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false-negatives</a:t>
            </a:r>
            <a:r>
              <a:rPr lang="en-US" altLang="en-US" sz="1600" dirty="0">
                <a:solidFill>
                  <a:srgbClr val="3366FF"/>
                </a:solidFill>
              </a:rPr>
              <a:t> </a:t>
            </a:r>
            <a:r>
              <a:rPr lang="en-US" altLang="en-US" sz="1600" dirty="0"/>
              <a:t>a problem</a:t>
            </a:r>
          </a:p>
          <a:p>
            <a:r>
              <a:rPr lang="en-US" altLang="en-US" sz="1600" dirty="0"/>
              <a:t>Virus protection</a:t>
            </a:r>
          </a:p>
          <a:p>
            <a:pPr lvl="1"/>
            <a:r>
              <a:rPr lang="en-US" altLang="en-US" sz="1600" dirty="0"/>
              <a:t>Searching all programs or programs at execution for known virus patterns</a:t>
            </a:r>
          </a:p>
          <a:p>
            <a:pPr lvl="1"/>
            <a:r>
              <a:rPr lang="en-US" altLang="en-US" sz="1600" dirty="0"/>
              <a:t>Or run in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sandbox</a:t>
            </a:r>
            <a:r>
              <a:rPr lang="en-US" altLang="en-US" sz="1600" dirty="0"/>
              <a:t> so can’t damage system</a:t>
            </a:r>
          </a:p>
          <a:p>
            <a:r>
              <a:rPr lang="en-US" altLang="en-US" sz="1600" dirty="0"/>
              <a:t>Auditing, accounting, and logging of all or specific system or network activities</a:t>
            </a:r>
          </a:p>
          <a:p>
            <a:r>
              <a:rPr lang="en-US" altLang="en-US" sz="1600" dirty="0"/>
              <a:t>Practice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safe</a:t>
            </a:r>
            <a:r>
              <a:rPr lang="en-US" altLang="en-US" sz="1600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computing</a:t>
            </a:r>
            <a:r>
              <a:rPr lang="en-US" altLang="en-US" sz="1600" b="1" dirty="0">
                <a:solidFill>
                  <a:srgbClr val="3366FF"/>
                </a:solidFill>
              </a:rPr>
              <a:t> </a:t>
            </a:r>
            <a:r>
              <a:rPr lang="en-US" altLang="en-US" sz="1600" dirty="0"/>
              <a:t>– avoid sources of infection, download from only “good” sites, </a:t>
            </a:r>
            <a:r>
              <a:rPr lang="en-US" altLang="en-US" sz="1600" dirty="0" err="1"/>
              <a:t>etc</a:t>
            </a:r>
            <a:endParaRPr lang="en-US" altLang="en-US" sz="1600" dirty="0"/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31752" y="221440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476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xmlns="" id="{5DE7695E-384A-4DB2-8519-789EC61B92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5038" y="168275"/>
            <a:ext cx="7751762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Android use of </a:t>
            </a:r>
            <a:r>
              <a:rPr lang="en-US" altLang="en-US" dirty="0" err="1" smtClean="0"/>
              <a:t>TrustZone</a:t>
            </a:r>
            <a:r>
              <a:rPr lang="en-US" altLang="en-US" dirty="0" smtClean="0"/>
              <a:t> </a:t>
            </a:r>
            <a:endParaRPr lang="en-US" altLang="en-US" dirty="0"/>
          </a:p>
        </p:txBody>
      </p:sp>
      <p:sp>
        <p:nvSpPr>
          <p:cNvPr id="21506" name="Rectangle 3">
            <a:extLst>
              <a:ext uri="{FF2B5EF4-FFF2-40B4-BE49-F238E27FC236}">
                <a16:creationId xmlns:a16="http://schemas.microsoft.com/office/drawing/2014/main" xmlns="" id="{C1668596-3F0A-43CE-9ADD-5680C117869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3438" y="1069975"/>
            <a:ext cx="6672262" cy="4530725"/>
          </a:xfrm>
        </p:spPr>
        <p:txBody>
          <a:bodyPr/>
          <a:lstStyle/>
          <a:p>
            <a:pPr lvl="2"/>
            <a:endParaRPr lang="en-US" altLang="en-US"/>
          </a:p>
          <a:p>
            <a:pPr lvl="1">
              <a:buFont typeface="Monotype Sorts" pitchFamily="-84" charset="2"/>
              <a:buNone/>
            </a:pPr>
            <a:endParaRPr lang="en-US" altLang="en-US"/>
          </a:p>
        </p:txBody>
      </p:sp>
      <p:pic>
        <p:nvPicPr>
          <p:cNvPr id="21507" name="Picture 2">
            <a:extLst>
              <a:ext uri="{FF2B5EF4-FFF2-40B4-BE49-F238E27FC236}">
                <a16:creationId xmlns:a16="http://schemas.microsoft.com/office/drawing/2014/main" xmlns="" id="{C66AD2EA-8E6E-49E5-81D3-DA187CEA0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923925"/>
            <a:ext cx="7513638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oogle Shape;117;p15" descr="pngfind.com-kingpin-png-4152286 (1)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>
            <a:extLst>
              <a:ext uri="{FF2B5EF4-FFF2-40B4-BE49-F238E27FC236}">
                <a16:creationId xmlns:a16="http://schemas.microsoft.com/office/drawing/2014/main" xmlns="" id="{2651567C-E36C-4177-AF78-7D44F74AC5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46782" y="213271"/>
            <a:ext cx="7797218" cy="4778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2800" dirty="0"/>
              <a:t>Firewalling to Protect Systems</a:t>
            </a:r>
            <a:br>
              <a:rPr lang="en-US" altLang="en-US" sz="2800" dirty="0"/>
            </a:br>
            <a:r>
              <a:rPr lang="en-US" altLang="en-US" sz="2800" dirty="0"/>
              <a:t>and Networks</a:t>
            </a:r>
          </a:p>
        </p:txBody>
      </p:sp>
      <p:sp>
        <p:nvSpPr>
          <p:cNvPr id="95234" name="Rectangle 3">
            <a:extLst>
              <a:ext uri="{FF2B5EF4-FFF2-40B4-BE49-F238E27FC236}">
                <a16:creationId xmlns:a16="http://schemas.microsoft.com/office/drawing/2014/main" xmlns="" id="{9F27A4A2-6D72-4B29-90B1-1A89A4F9198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8418" y="1069975"/>
            <a:ext cx="7695746" cy="49101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A network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firewall</a:t>
            </a:r>
            <a:r>
              <a:rPr lang="en-US" altLang="en-US" dirty="0"/>
              <a:t> is placed between trusted and untrusted hosts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The firewall limits network access between these two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security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domains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Can be tunneled or spoofed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Tunneling allows disallowed protocol to travel within allowed protocol (i.e., telnet inside of HTTP)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Firewall rules typically based on host name or IP address which can be spoofed</a:t>
            </a: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Personal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firewall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software layer on given host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Can monitor / limit traffic to and from the host</a:t>
            </a: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Application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proxy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firewall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understands application protocol and can control them (i.e., SMTP)</a:t>
            </a: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System-call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firewall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monitors all important system calls and apply rules to them (i.e., this program can execute that system call)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564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2">
            <a:extLst>
              <a:ext uri="{FF2B5EF4-FFF2-40B4-BE49-F238E27FC236}">
                <a16:creationId xmlns:a16="http://schemas.microsoft.com/office/drawing/2014/main" xmlns="" id="{303ADE9A-B896-40E7-8430-4CF662BF02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9030" y="421984"/>
            <a:ext cx="7504501" cy="457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2800" dirty="0"/>
              <a:t>Network Security Through</a:t>
            </a:r>
            <a:br>
              <a:rPr lang="en-US" altLang="en-US" sz="2800" dirty="0"/>
            </a:br>
            <a:r>
              <a:rPr lang="en-US" altLang="en-US" sz="2800" dirty="0"/>
              <a:t>Domain Separation Via Firewall</a:t>
            </a:r>
          </a:p>
        </p:txBody>
      </p:sp>
      <p:pic>
        <p:nvPicPr>
          <p:cNvPr id="97282" name="Picture 2">
            <a:extLst>
              <a:ext uri="{FF2B5EF4-FFF2-40B4-BE49-F238E27FC236}">
                <a16:creationId xmlns:a16="http://schemas.microsoft.com/office/drawing/2014/main" xmlns="" id="{41B0B5FA-6E0A-4474-B132-80FC33A20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50" y="1609725"/>
            <a:ext cx="6634163" cy="404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681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2">
            <a:extLst>
              <a:ext uri="{FF2B5EF4-FFF2-40B4-BE49-F238E27FC236}">
                <a16:creationId xmlns:a16="http://schemas.microsoft.com/office/drawing/2014/main" xmlns="" id="{57B65597-1F7F-45AF-B9CF-E6806B94DB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344" y="244931"/>
            <a:ext cx="6816912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Computer Security Classifications</a:t>
            </a:r>
          </a:p>
        </p:txBody>
      </p:sp>
      <p:sp>
        <p:nvSpPr>
          <p:cNvPr id="99330" name="Rectangle 3">
            <a:extLst>
              <a:ext uri="{FF2B5EF4-FFF2-40B4-BE49-F238E27FC236}">
                <a16:creationId xmlns:a16="http://schemas.microsoft.com/office/drawing/2014/main" xmlns="" id="{26A33571-F2D5-42CB-9BA5-BC79ADB175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9000" y="1055688"/>
            <a:ext cx="7611188" cy="5137150"/>
          </a:xfrm>
        </p:spPr>
        <p:txBody>
          <a:bodyPr/>
          <a:lstStyle/>
          <a:p>
            <a:r>
              <a:rPr lang="en-US" altLang="en-US" dirty="0"/>
              <a:t>U.S. Department of Defense outlines four divisions of computer security: </a:t>
            </a:r>
            <a:r>
              <a:rPr lang="en-US" altLang="en-US" b="1" dirty="0"/>
              <a:t>A</a:t>
            </a:r>
            <a:r>
              <a:rPr lang="en-US" altLang="en-US" dirty="0"/>
              <a:t>, </a:t>
            </a:r>
            <a:r>
              <a:rPr lang="en-US" altLang="en-US" b="1" dirty="0"/>
              <a:t>B</a:t>
            </a:r>
            <a:r>
              <a:rPr lang="en-US" altLang="en-US" dirty="0"/>
              <a:t>, </a:t>
            </a:r>
            <a:r>
              <a:rPr lang="en-US" altLang="en-US" b="1" dirty="0"/>
              <a:t>C</a:t>
            </a:r>
            <a:r>
              <a:rPr lang="en-US" altLang="en-US" dirty="0"/>
              <a:t>, and </a:t>
            </a:r>
            <a:r>
              <a:rPr lang="en-US" altLang="en-US" b="1" dirty="0"/>
              <a:t>D</a:t>
            </a:r>
            <a:endParaRPr lang="en-US" altLang="en-US" sz="800" dirty="0">
              <a:solidFill>
                <a:srgbClr val="3366FF"/>
              </a:solidFill>
            </a:endParaRPr>
          </a:p>
          <a:p>
            <a:r>
              <a:rPr lang="en-US" altLang="en-US" b="1" dirty="0"/>
              <a:t>D</a:t>
            </a:r>
            <a:r>
              <a:rPr lang="en-US" altLang="en-US" dirty="0"/>
              <a:t> – Minimal security</a:t>
            </a:r>
            <a:endParaRPr lang="en-US" altLang="en-US" sz="800" dirty="0"/>
          </a:p>
          <a:p>
            <a:r>
              <a:rPr lang="en-US" altLang="en-US" b="1" dirty="0"/>
              <a:t>C</a:t>
            </a:r>
            <a:r>
              <a:rPr lang="en-US" altLang="en-US" dirty="0"/>
              <a:t> – Provides discretionary protection through auditing</a:t>
            </a:r>
          </a:p>
          <a:p>
            <a:pPr lvl="1"/>
            <a:r>
              <a:rPr lang="en-US" altLang="en-US" dirty="0"/>
              <a:t>Divided into </a:t>
            </a:r>
            <a:r>
              <a:rPr lang="en-US" altLang="en-US" b="1" dirty="0"/>
              <a:t>C1</a:t>
            </a:r>
            <a:r>
              <a:rPr lang="en-US" altLang="en-US" dirty="0"/>
              <a:t> and </a:t>
            </a:r>
            <a:r>
              <a:rPr lang="en-US" altLang="en-US" b="1" dirty="0"/>
              <a:t>C2</a:t>
            </a:r>
            <a:endParaRPr lang="en-US" altLang="en-US" dirty="0"/>
          </a:p>
          <a:p>
            <a:pPr lvl="2"/>
            <a:r>
              <a:rPr lang="en-US" altLang="en-US" b="1" dirty="0"/>
              <a:t>C1</a:t>
            </a:r>
            <a:r>
              <a:rPr lang="en-US" altLang="en-US" dirty="0"/>
              <a:t> identifies cooperating users with the same level of protection</a:t>
            </a:r>
          </a:p>
          <a:p>
            <a:pPr lvl="2"/>
            <a:r>
              <a:rPr lang="en-US" altLang="en-US" b="1" dirty="0"/>
              <a:t>C2</a:t>
            </a:r>
            <a:r>
              <a:rPr lang="en-US" altLang="en-US" dirty="0"/>
              <a:t> allows user-level access control</a:t>
            </a:r>
            <a:endParaRPr lang="en-US" altLang="en-US" sz="800" dirty="0"/>
          </a:p>
          <a:p>
            <a:r>
              <a:rPr lang="en-US" altLang="en-US" b="1" dirty="0"/>
              <a:t>B</a:t>
            </a:r>
            <a:r>
              <a:rPr lang="en-US" altLang="en-US" dirty="0"/>
              <a:t> – All the properties of </a:t>
            </a:r>
            <a:r>
              <a:rPr lang="en-US" altLang="en-US" b="1" dirty="0"/>
              <a:t>C</a:t>
            </a:r>
            <a:r>
              <a:rPr lang="en-US" altLang="en-US" dirty="0"/>
              <a:t>, however each object may have unique sensitivity labels</a:t>
            </a:r>
          </a:p>
          <a:p>
            <a:pPr lvl="1"/>
            <a:r>
              <a:rPr lang="en-US" altLang="en-US" dirty="0"/>
              <a:t>Divided into </a:t>
            </a:r>
            <a:r>
              <a:rPr lang="en-US" altLang="en-US" b="1" dirty="0"/>
              <a:t>B1</a:t>
            </a:r>
            <a:r>
              <a:rPr lang="en-US" altLang="en-US" dirty="0"/>
              <a:t>, </a:t>
            </a:r>
            <a:r>
              <a:rPr lang="en-US" altLang="en-US" b="1" dirty="0"/>
              <a:t>B2</a:t>
            </a:r>
            <a:r>
              <a:rPr lang="en-US" altLang="en-US" dirty="0"/>
              <a:t>, and </a:t>
            </a:r>
            <a:r>
              <a:rPr lang="en-US" altLang="en-US" b="1" dirty="0"/>
              <a:t>B3</a:t>
            </a:r>
            <a:endParaRPr lang="en-US" altLang="en-US" sz="800" b="1" dirty="0"/>
          </a:p>
          <a:p>
            <a:r>
              <a:rPr lang="en-US" altLang="en-US" b="1" dirty="0"/>
              <a:t>A</a:t>
            </a:r>
            <a:r>
              <a:rPr lang="en-US" altLang="en-US" dirty="0"/>
              <a:t> – Uses formal design and verification techniques to ensure security</a:t>
            </a:r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18400" y="26768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998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Title 1">
            <a:extLst>
              <a:ext uri="{FF2B5EF4-FFF2-40B4-BE49-F238E27FC236}">
                <a16:creationId xmlns:a16="http://schemas.microsoft.com/office/drawing/2014/main" xmlns="" id="{FC3D6129-ED85-4861-BD5F-A5DE171FC8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1984" y="241567"/>
            <a:ext cx="7602415" cy="576262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Security Defenses Summarized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7CCD139-710C-C449-A554-E43BC5B21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993" y="990892"/>
            <a:ext cx="7666406" cy="4530725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/>
              <a:t>By applying appropriate layers of defense, we can keep systems safe from all but the most persistent attackers. In summary, these layers may include the following:</a:t>
            </a:r>
          </a:p>
          <a:p>
            <a:pPr lvl="1">
              <a:defRPr/>
            </a:pPr>
            <a:r>
              <a:rPr lang="en-US" dirty="0"/>
              <a:t>Educate users about safe computing—don’t attach devices of unknown origin to the computer, don’t share passwords, use strong passwords, avoid falling for social engineering appeals, realize that an e-mail is not necessarily a private communication, and so on</a:t>
            </a:r>
          </a:p>
          <a:p>
            <a:pPr lvl="1">
              <a:defRPr/>
            </a:pPr>
            <a:r>
              <a:rPr lang="en-US" dirty="0"/>
              <a:t>Educate users about how to prevent phishing attacks—don’t click on email attachments or links from unknown (or even known) senders; authenticate (for example, via a phone call) that a request is legitimate</a:t>
            </a:r>
          </a:p>
          <a:p>
            <a:pPr lvl="1">
              <a:defRPr/>
            </a:pPr>
            <a:r>
              <a:rPr lang="en-US" dirty="0"/>
              <a:t>Use secure communication when possible</a:t>
            </a:r>
          </a:p>
          <a:p>
            <a:pPr lvl="1">
              <a:defRPr/>
            </a:pPr>
            <a:r>
              <a:rPr lang="en-US" dirty="0"/>
              <a:t>Physically protect computer hardware</a:t>
            </a:r>
          </a:p>
          <a:p>
            <a:pPr lvl="1">
              <a:defRPr/>
            </a:pPr>
            <a:r>
              <a:rPr lang="en-US" dirty="0"/>
              <a:t>Configure the operating system to minimize the attack surface; disable all unused services</a:t>
            </a:r>
          </a:p>
          <a:p>
            <a:pPr lvl="1">
              <a:defRPr/>
            </a:pPr>
            <a:r>
              <a:rPr lang="en-US" dirty="0"/>
              <a:t>Configure system daemons, privileges applications, and services to be as secure as possible</a:t>
            </a:r>
          </a:p>
          <a:p>
            <a:pPr marL="0" indent="0">
              <a:buFont typeface="Monotype Sorts" pitchFamily="2" charset="2"/>
              <a:buNone/>
              <a:defRPr/>
            </a:pPr>
            <a:endParaRPr lang="en-US" dirty="0"/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58016" y="144660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43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Title 1">
            <a:extLst>
              <a:ext uri="{FF2B5EF4-FFF2-40B4-BE49-F238E27FC236}">
                <a16:creationId xmlns:a16="http://schemas.microsoft.com/office/drawing/2014/main" xmlns="" id="{A21A8E62-FD68-46C2-9D7D-27C6484F29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7703" y="250898"/>
            <a:ext cx="7809722" cy="576262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Security Defenses </a:t>
            </a:r>
            <a:r>
              <a:rPr lang="en-US" altLang="en-US" dirty="0" smtClean="0"/>
              <a:t>Summarized</a:t>
            </a:r>
            <a:endParaRPr lang="en-US" altLang="en-US" dirty="0"/>
          </a:p>
        </p:txBody>
      </p:sp>
      <p:sp>
        <p:nvSpPr>
          <p:cNvPr id="102402" name="Content Placeholder 2">
            <a:extLst>
              <a:ext uri="{FF2B5EF4-FFF2-40B4-BE49-F238E27FC236}">
                <a16:creationId xmlns:a16="http://schemas.microsoft.com/office/drawing/2014/main" xmlns="" id="{5895AB27-10BF-4083-B721-6E474F4348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1"/>
            <a:r>
              <a:rPr lang="en-US" altLang="en-US" dirty="0"/>
              <a:t>Use modern hardware and software, as they are likely to have up-to-date security features</a:t>
            </a:r>
          </a:p>
          <a:p>
            <a:pPr lvl="1"/>
            <a:r>
              <a:rPr lang="en-US" altLang="en-US" dirty="0"/>
              <a:t>Keep systems and applications up to date and patched</a:t>
            </a:r>
          </a:p>
          <a:p>
            <a:pPr lvl="1"/>
            <a:r>
              <a:rPr lang="en-US" altLang="en-US" dirty="0"/>
              <a:t>Only run applications from trusted sources (such as those that are code signed)</a:t>
            </a:r>
          </a:p>
          <a:p>
            <a:pPr lvl="1"/>
            <a:r>
              <a:rPr lang="en-US" altLang="en-US" dirty="0"/>
              <a:t>Enable logging and auditing; review the logs periodically, or automate alerts</a:t>
            </a:r>
          </a:p>
          <a:p>
            <a:pPr lvl="1"/>
            <a:r>
              <a:rPr lang="en-US" altLang="en-US" dirty="0"/>
              <a:t>Install and use antivirus software on systems susceptible to viruses, and keep the software up to date</a:t>
            </a:r>
          </a:p>
          <a:p>
            <a:pPr lvl="1"/>
            <a:r>
              <a:rPr lang="en-US" altLang="en-US" dirty="0"/>
              <a:t>Use strong passwords and passphrases, and don’t record them where they could be found</a:t>
            </a:r>
          </a:p>
          <a:p>
            <a:pPr lvl="1"/>
            <a:r>
              <a:rPr lang="en-US" altLang="en-US" dirty="0"/>
              <a:t>Use intrusion detection, firewalling, and other network-based protection systems as appropriate</a:t>
            </a:r>
          </a:p>
          <a:p>
            <a:pPr lvl="1"/>
            <a:r>
              <a:rPr lang="en-US" altLang="en-US" dirty="0"/>
              <a:t>For important facilities, use periodic vulnerability assessments and other testing methods to test security and response to incidents</a:t>
            </a:r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86032" y="18783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385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Title 1">
            <a:extLst>
              <a:ext uri="{FF2B5EF4-FFF2-40B4-BE49-F238E27FC236}">
                <a16:creationId xmlns:a16="http://schemas.microsoft.com/office/drawing/2014/main" xmlns="" id="{6BF71AC9-3155-4745-BD25-46C78A0EA3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1946" y="250898"/>
            <a:ext cx="7666406" cy="576262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Security Defenses Summarized </a:t>
            </a:r>
          </a:p>
        </p:txBody>
      </p:sp>
      <p:sp>
        <p:nvSpPr>
          <p:cNvPr id="103426" name="Content Placeholder 2">
            <a:extLst>
              <a:ext uri="{FF2B5EF4-FFF2-40B4-BE49-F238E27FC236}">
                <a16:creationId xmlns:a16="http://schemas.microsoft.com/office/drawing/2014/main" xmlns="" id="{60265E97-ECD2-4B71-8D2A-2D582490EB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en-US"/>
              <a:t>Encrypt mass-storage devices, and consider encrypting important individual files as well</a:t>
            </a:r>
          </a:p>
          <a:p>
            <a:pPr lvl="1"/>
            <a:r>
              <a:rPr lang="en-US" altLang="en-US"/>
              <a:t>Have a security policy for important systems and facilities, and keep it up to date</a:t>
            </a:r>
          </a:p>
          <a:p>
            <a:endParaRPr lang="en-US" altLang="en-US"/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94008" y="114769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589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2">
            <a:extLst>
              <a:ext uri="{FF2B5EF4-FFF2-40B4-BE49-F238E27FC236}">
                <a16:creationId xmlns:a16="http://schemas.microsoft.com/office/drawing/2014/main" xmlns="" id="{57614749-9DA9-46BF-B57A-514EF775FF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4188" y="233592"/>
            <a:ext cx="82296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Example: Windows 10</a:t>
            </a:r>
          </a:p>
        </p:txBody>
      </p:sp>
      <p:sp>
        <p:nvSpPr>
          <p:cNvPr id="104450" name="Rectangle 3">
            <a:extLst>
              <a:ext uri="{FF2B5EF4-FFF2-40B4-BE49-F238E27FC236}">
                <a16:creationId xmlns:a16="http://schemas.microsoft.com/office/drawing/2014/main" xmlns="" id="{8F598408-B5A0-4868-A780-D9FCADCD1C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4413" y="1065213"/>
            <a:ext cx="7663768" cy="5343525"/>
          </a:xfrm>
        </p:spPr>
        <p:txBody>
          <a:bodyPr/>
          <a:lstStyle/>
          <a:p>
            <a:r>
              <a:rPr lang="en-US" altLang="en-US" dirty="0"/>
              <a:t>Security is based on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user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accounts</a:t>
            </a:r>
          </a:p>
          <a:p>
            <a:pPr lvl="1"/>
            <a:r>
              <a:rPr lang="en-US" altLang="en-US" dirty="0"/>
              <a:t>Each user has unique security ID</a:t>
            </a:r>
          </a:p>
          <a:p>
            <a:pPr lvl="1"/>
            <a:r>
              <a:rPr lang="en-US" altLang="en-US" dirty="0"/>
              <a:t>Login to ID creates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security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access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token</a:t>
            </a:r>
          </a:p>
          <a:p>
            <a:pPr lvl="2"/>
            <a:r>
              <a:rPr lang="en-US" altLang="en-US" dirty="0"/>
              <a:t>Includes security ID for user, for user</a:t>
            </a:r>
            <a:r>
              <a:rPr lang="ja-JP" altLang="en-US" dirty="0"/>
              <a:t>’</a:t>
            </a:r>
            <a:r>
              <a:rPr lang="en-US" altLang="ja-JP" dirty="0"/>
              <a:t>s groups, and special privileges</a:t>
            </a:r>
          </a:p>
          <a:p>
            <a:pPr lvl="2"/>
            <a:r>
              <a:rPr lang="en-US" altLang="en-US" dirty="0"/>
              <a:t>Every process gets copy of token</a:t>
            </a:r>
          </a:p>
          <a:p>
            <a:pPr lvl="2"/>
            <a:r>
              <a:rPr lang="en-US" altLang="en-US" dirty="0"/>
              <a:t>System checks token to determine if access allowed or denied</a:t>
            </a:r>
          </a:p>
          <a:p>
            <a:r>
              <a:rPr lang="en-US" altLang="en-US" dirty="0"/>
              <a:t>Uses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subject</a:t>
            </a:r>
            <a:r>
              <a:rPr lang="en-US" altLang="en-US" dirty="0"/>
              <a:t> model to ensure access security</a:t>
            </a:r>
          </a:p>
          <a:p>
            <a:pPr lvl="1"/>
            <a:r>
              <a:rPr lang="en-US" altLang="en-US" dirty="0"/>
              <a:t>A subject tracks and manages permissions for each program that a user runs</a:t>
            </a:r>
          </a:p>
          <a:p>
            <a:r>
              <a:rPr lang="en-US" altLang="en-US" dirty="0"/>
              <a:t>Each object in Windows has a security attribute defined by a security descriptor</a:t>
            </a:r>
          </a:p>
          <a:p>
            <a:pPr lvl="1"/>
            <a:r>
              <a:rPr lang="en-US" altLang="en-US" dirty="0"/>
              <a:t>For example, a file has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security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descriptor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that indicates the access permissions for all users</a:t>
            </a:r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262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2">
            <a:extLst>
              <a:ext uri="{FF2B5EF4-FFF2-40B4-BE49-F238E27FC236}">
                <a16:creationId xmlns:a16="http://schemas.microsoft.com/office/drawing/2014/main" xmlns="" id="{00A3A25D-4413-4A68-80CB-88C17FF982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4857" y="242923"/>
            <a:ext cx="82296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Example: Windows 7 (Cont.)</a:t>
            </a:r>
          </a:p>
        </p:txBody>
      </p:sp>
      <p:sp>
        <p:nvSpPr>
          <p:cNvPr id="106498" name="Rectangle 3">
            <a:extLst>
              <a:ext uri="{FF2B5EF4-FFF2-40B4-BE49-F238E27FC236}">
                <a16:creationId xmlns:a16="http://schemas.microsoft.com/office/drawing/2014/main" xmlns="" id="{B543B729-3022-4416-A4BB-899E8E5250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7357" y="1065213"/>
            <a:ext cx="7642160" cy="5343525"/>
          </a:xfrm>
        </p:spPr>
        <p:txBody>
          <a:bodyPr/>
          <a:lstStyle/>
          <a:p>
            <a:r>
              <a:rPr lang="en-US" altLang="en-US" dirty="0"/>
              <a:t>Win added mandatory integrity controls – assigns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integrity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label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to each securable object and subject</a:t>
            </a:r>
          </a:p>
          <a:p>
            <a:pPr lvl="1"/>
            <a:r>
              <a:rPr lang="en-US" altLang="en-US" dirty="0"/>
              <a:t>Subject must have access requested in discretionary access-control list to gain access to object</a:t>
            </a:r>
          </a:p>
          <a:p>
            <a:r>
              <a:rPr lang="en-US" altLang="en-US" dirty="0"/>
              <a:t>Security attributes described by security descriptor</a:t>
            </a:r>
          </a:p>
          <a:p>
            <a:pPr lvl="1"/>
            <a:r>
              <a:rPr lang="en-US" altLang="en-US" dirty="0"/>
              <a:t>Owner ID, group security ID, discretionary access-control list, system access-control list</a:t>
            </a:r>
          </a:p>
          <a:p>
            <a:r>
              <a:rPr lang="en-US" altLang="en-US" dirty="0"/>
              <a:t>Objects are either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container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objects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(containing other objects, for example a file system directory) or </a:t>
            </a:r>
            <a:r>
              <a:rPr lang="en-US" altLang="en-US" b="1" dirty="0" err="1">
                <a:solidFill>
                  <a:srgbClr val="006699"/>
                </a:solidFill>
                <a:latin typeface="+mj-lt"/>
              </a:rPr>
              <a:t>noncontainer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objects</a:t>
            </a:r>
          </a:p>
          <a:p>
            <a:pPr lvl="1"/>
            <a:r>
              <a:rPr lang="en-US" altLang="en-US" dirty="0"/>
              <a:t>By default an object created in a container inherits permissions from the parent object</a:t>
            </a:r>
          </a:p>
          <a:p>
            <a:r>
              <a:rPr lang="en-US" altLang="en-US" dirty="0"/>
              <a:t>Some Win 10 security challenges result from security settings being weak by default, the number of services included in a Win 10 system, and the number of applications typically installed on a Win 10 system</a:t>
            </a:r>
          </a:p>
        </p:txBody>
      </p:sp>
      <p:pic>
        <p:nvPicPr>
          <p:cNvPr id="4" name="Google Shape;117;p15" descr="pngfind.com-kingpin-png-4152286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0272" y="224497"/>
            <a:ext cx="1625600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919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>
            <a:extLst>
              <a:ext uri="{FF2B5EF4-FFF2-40B4-BE49-F238E27FC236}">
                <a16:creationId xmlns:a16="http://schemas.microsoft.com/office/drawing/2014/main" xmlns="" id="{20EE332A-0A7B-4C69-9F5E-2D07965447D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85216" y="2414016"/>
            <a:ext cx="7772400" cy="2127250"/>
          </a:xfrm>
        </p:spPr>
        <p:txBody>
          <a:bodyPr/>
          <a:lstStyle/>
          <a:p>
            <a:pPr algn="ctr" eaLnBrk="1" hangingPunct="1"/>
            <a:r>
              <a:rPr lang="en-US" altLang="en-US" dirty="0" smtClean="0"/>
              <a:t>Thank You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8617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10543</TotalTime>
  <Words>6557</Words>
  <Application>Microsoft Office PowerPoint</Application>
  <PresentationFormat>On-screen Show (4:3)</PresentationFormat>
  <Paragraphs>822</Paragraphs>
  <Slides>98</Slides>
  <Notes>75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15" baseType="lpstr">
      <vt:lpstr>MS PGothic</vt:lpstr>
      <vt:lpstr>MS PGothic</vt:lpstr>
      <vt:lpstr>Arial</vt:lpstr>
      <vt:lpstr>Calibri</vt:lpstr>
      <vt:lpstr>Century Gothic</vt:lpstr>
      <vt:lpstr>Courier New</vt:lpstr>
      <vt:lpstr>Helvetica</vt:lpstr>
      <vt:lpstr>メイリオ</vt:lpstr>
      <vt:lpstr>Monotype Sorts</vt:lpstr>
      <vt:lpstr>MT Extra</vt:lpstr>
      <vt:lpstr>Symbol</vt:lpstr>
      <vt:lpstr>Times New Roman</vt:lpstr>
      <vt:lpstr>Verdana</vt:lpstr>
      <vt:lpstr>Webdings</vt:lpstr>
      <vt:lpstr>Wingdings</vt:lpstr>
      <vt:lpstr>Wingdings 3</vt:lpstr>
      <vt:lpstr>Wisp</vt:lpstr>
      <vt:lpstr>21CSC202J  OPERATING SYSTEMS  UNIT – V </vt:lpstr>
      <vt:lpstr>Topics covered</vt:lpstr>
      <vt:lpstr>Objectives</vt:lpstr>
      <vt:lpstr>Goals of Protection </vt:lpstr>
      <vt:lpstr>Principles of Protection </vt:lpstr>
      <vt:lpstr>Principles of Protection (Cont.) </vt:lpstr>
      <vt:lpstr>Protection Rings </vt:lpstr>
      <vt:lpstr>Protection Rings (MULTICS) </vt:lpstr>
      <vt:lpstr>Android use of TrustZone </vt:lpstr>
      <vt:lpstr>ARM CPU Architecture</vt:lpstr>
      <vt:lpstr>Domain of Protection </vt:lpstr>
      <vt:lpstr>Domain of Protection (Cont.) </vt:lpstr>
      <vt:lpstr>Domain Structure </vt:lpstr>
      <vt:lpstr>Domain Implementation (UNIX) </vt:lpstr>
      <vt:lpstr>Domain Implementation (Android App IDs)</vt:lpstr>
      <vt:lpstr>Access Matrix</vt:lpstr>
      <vt:lpstr>Use of Access Matrix </vt:lpstr>
      <vt:lpstr>Use of Access Matrix (Cont.) </vt:lpstr>
      <vt:lpstr>Access Matrix of Figure A with Domains as Objects</vt:lpstr>
      <vt:lpstr>Access Matrix with Copy Rights </vt:lpstr>
      <vt:lpstr>Access Matrix With Owner Rights</vt:lpstr>
      <vt:lpstr>Modified Access Matrix of Figure B </vt:lpstr>
      <vt:lpstr>Implementation of Access Matrix </vt:lpstr>
      <vt:lpstr>Implementation of Access Matrix</vt:lpstr>
      <vt:lpstr>Implementation of Access Matrix</vt:lpstr>
      <vt:lpstr>Implementation of Access Matrix</vt:lpstr>
      <vt:lpstr>Implementation of Access Matrix</vt:lpstr>
      <vt:lpstr>Comparison of Implementations </vt:lpstr>
      <vt:lpstr>Comparison of Implementations</vt:lpstr>
      <vt:lpstr>Revocation of Access Rights</vt:lpstr>
      <vt:lpstr>Revocation of Access Rights</vt:lpstr>
      <vt:lpstr>Role-based Access Control</vt:lpstr>
      <vt:lpstr>Mandatory Access Control (MAC) </vt:lpstr>
      <vt:lpstr>Capability-Based Systems </vt:lpstr>
      <vt:lpstr>Capabilities in POSIX.1e </vt:lpstr>
      <vt:lpstr>Other Protection Improvement Methods </vt:lpstr>
      <vt:lpstr>Other Protection Improvement Methods (Cont.)</vt:lpstr>
      <vt:lpstr>Other Protection Improvement Methods (Cont.)</vt:lpstr>
      <vt:lpstr>Language-Based Protection</vt:lpstr>
      <vt:lpstr>Protection in Java 2</vt:lpstr>
      <vt:lpstr>Stack Inspection</vt:lpstr>
      <vt:lpstr>Topics Covered under Security </vt:lpstr>
      <vt:lpstr>Objectives</vt:lpstr>
      <vt:lpstr>The Security Problem </vt:lpstr>
      <vt:lpstr>Security Violation Categories </vt:lpstr>
      <vt:lpstr>Security Violation Methods </vt:lpstr>
      <vt:lpstr>Security Measure Levels </vt:lpstr>
      <vt:lpstr>Program Threats </vt:lpstr>
      <vt:lpstr>Four-layered Model of Security </vt:lpstr>
      <vt:lpstr>Program Threats (Cont.)</vt:lpstr>
      <vt:lpstr>C Program with Buffer-overflow Condition</vt:lpstr>
      <vt:lpstr>Code Injection</vt:lpstr>
      <vt:lpstr>Code Injection (Cont.)</vt:lpstr>
      <vt:lpstr>Great Programming Required? </vt:lpstr>
      <vt:lpstr>Program Threats (Cont.)</vt:lpstr>
      <vt:lpstr>Program Threats (Cont.)</vt:lpstr>
      <vt:lpstr>A Boot-sector Computer Virus</vt:lpstr>
      <vt:lpstr>The Threat Continues</vt:lpstr>
      <vt:lpstr>System and Network Threats</vt:lpstr>
      <vt:lpstr>System and Network Threats </vt:lpstr>
      <vt:lpstr>System and Network Threats</vt:lpstr>
      <vt:lpstr>System and Network Threats</vt:lpstr>
      <vt:lpstr>Standard Security Attacks</vt:lpstr>
      <vt:lpstr>Cryptography as a Security Tool</vt:lpstr>
      <vt:lpstr>Cryptography</vt:lpstr>
      <vt:lpstr>Encryption</vt:lpstr>
      <vt:lpstr>Encryption</vt:lpstr>
      <vt:lpstr>Symmetric Encryption</vt:lpstr>
      <vt:lpstr>Secure Communication over  Insecure Medium</vt:lpstr>
      <vt:lpstr>Asymmetric Encryption</vt:lpstr>
      <vt:lpstr>Asymmetric Encryption</vt:lpstr>
      <vt:lpstr>Asymmetric Encryption Example</vt:lpstr>
      <vt:lpstr>Encryption using  RSA Asymmetric Cryptography</vt:lpstr>
      <vt:lpstr>Cryptography (Cont.)</vt:lpstr>
      <vt:lpstr>Authentication</vt:lpstr>
      <vt:lpstr>Authentication (Cont.)</vt:lpstr>
      <vt:lpstr>Authentication – Hash Functions</vt:lpstr>
      <vt:lpstr>Authentication - MAC</vt:lpstr>
      <vt:lpstr>Authentication – Digital Signature</vt:lpstr>
      <vt:lpstr>Authentication (Cont.)</vt:lpstr>
      <vt:lpstr>Key Distribution</vt:lpstr>
      <vt:lpstr>Digital Certificates</vt:lpstr>
      <vt:lpstr>Man-in-the-middle Attack on  Asymmetric Cryptography</vt:lpstr>
      <vt:lpstr>Implementation of Cryptography</vt:lpstr>
      <vt:lpstr>Encryption Example - TLS</vt:lpstr>
      <vt:lpstr>User Authentication</vt:lpstr>
      <vt:lpstr>Passwords </vt:lpstr>
      <vt:lpstr>Passwords (Cont.) </vt:lpstr>
      <vt:lpstr>Implementing Security Defenses</vt:lpstr>
      <vt:lpstr>Firewalling to Protect Systems and Networks</vt:lpstr>
      <vt:lpstr>Network Security Through Domain Separation Via Firewall</vt:lpstr>
      <vt:lpstr>Computer Security Classifications</vt:lpstr>
      <vt:lpstr>Security Defenses Summarized</vt:lpstr>
      <vt:lpstr>Security Defenses Summarized</vt:lpstr>
      <vt:lpstr>Security Defenses Summarized </vt:lpstr>
      <vt:lpstr>Example: Windows 10</vt:lpstr>
      <vt:lpstr>Example: Windows 7 (Cont.)</vt:lpstr>
      <vt:lpstr>Thank You</vt:lpstr>
    </vt:vector>
  </TitlesOfParts>
  <Company>Lucent Technologies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Joseph</cp:lastModifiedBy>
  <cp:revision>245</cp:revision>
  <cp:lastPrinted>2013-09-10T17:57:57Z</cp:lastPrinted>
  <dcterms:created xsi:type="dcterms:W3CDTF">2011-01-13T23:43:38Z</dcterms:created>
  <dcterms:modified xsi:type="dcterms:W3CDTF">2023-08-23T10:04:54Z</dcterms:modified>
</cp:coreProperties>
</file>